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13"/>
  </p:notesMasterIdLst>
  <p:sldIdLst>
    <p:sldId id="260" r:id="rId4"/>
    <p:sldId id="301" r:id="rId5"/>
    <p:sldId id="267" r:id="rId6"/>
    <p:sldId id="268" r:id="rId7"/>
    <p:sldId id="299" r:id="rId8"/>
    <p:sldId id="300" r:id="rId9"/>
    <p:sldId id="302" r:id="rId10"/>
    <p:sldId id="296" r:id="rId11"/>
    <p:sldId id="297" r:id="rId12"/>
  </p:sldIdLst>
  <p:sldSz cx="9144000" cy="6858000" type="screen4x3"/>
  <p:notesSz cx="6807200" cy="99393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0190" autoAdjust="0"/>
  </p:normalViewPr>
  <p:slideViewPr>
    <p:cSldViewPr>
      <p:cViewPr>
        <p:scale>
          <a:sx n="93" d="100"/>
          <a:sy n="93" d="100"/>
        </p:scale>
        <p:origin x="-91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787" cy="496967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5839" y="1"/>
            <a:ext cx="2949787" cy="496967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fld id="{42D582C2-DBB5-49E5-B1E8-60D3B335D6CC}" type="datetimeFigureOut">
              <a:rPr lang="zh-TW" altLang="en-US" smtClean="0"/>
              <a:t>2019/2/15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2" tIns="45716" rIns="91432" bIns="45716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0720" y="4721187"/>
            <a:ext cx="5445760" cy="4472702"/>
          </a:xfrm>
          <a:prstGeom prst="rect">
            <a:avLst/>
          </a:prstGeom>
        </p:spPr>
        <p:txBody>
          <a:bodyPr vert="horz" lIns="91432" tIns="45716" rIns="91432" bIns="45716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787" cy="496967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7" cy="496967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76EB3E81-E05C-4CA9-99E1-3FA3D5982C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5516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投影片編號版面配置區 6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586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1295" indent="-282549" defTabSz="955586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1308" indent="-225404" defTabSz="955586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598466" indent="-225404" defTabSz="955586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210" indent="-225404" defTabSz="955586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368" indent="-225404" defTabSz="955586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526" indent="-225404" defTabSz="955586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8684" indent="-225404" defTabSz="955586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5842" indent="-225404" defTabSz="955586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B707C053-5047-419E-AAE9-1914C8F3546E}" type="slidenum">
              <a:rPr kumimoji="0" lang="zh-TW" altLang="en-US" sz="130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kumimoji="0" lang="en-US" altLang="zh-TW" sz="1300">
              <a:solidFill>
                <a:srgbClr val="000000"/>
              </a:solidFill>
            </a:endParaRPr>
          </a:p>
        </p:txBody>
      </p:sp>
      <p:sp>
        <p:nvSpPr>
          <p:cNvPr id="21507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8" name="備忘稿版面配置區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zh-TW" altLang="en-US">
              <a:ea typeface="新細明體" charset="-120"/>
            </a:endParaRPr>
          </a:p>
        </p:txBody>
      </p:sp>
      <p:sp>
        <p:nvSpPr>
          <p:cNvPr id="21509" name="日期版面配置區 3"/>
          <p:cNvSpPr>
            <a:spLocks noGrp="1"/>
          </p:cNvSpPr>
          <p:nvPr>
            <p:ph type="dt" sz="quarter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586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1295" indent="-282549" defTabSz="955586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1308" indent="-225404" defTabSz="955586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598466" indent="-225404" defTabSz="955586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210" indent="-225404" defTabSz="955586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368" indent="-225404" defTabSz="955586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526" indent="-225404" defTabSz="955586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8684" indent="-225404" defTabSz="955586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5842" indent="-225404" defTabSz="955586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DF3436F0-2C79-4814-80D6-2392C57A41E2}" type="datetime1">
              <a:rPr kumimoji="0" lang="zh-TW" altLang="en-US" sz="130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2019/2/15</a:t>
            </a:fld>
            <a:endParaRPr kumimoji="0" lang="en-US" altLang="zh-TW" sz="1300">
              <a:solidFill>
                <a:srgbClr val="000000"/>
              </a:solidFill>
            </a:endParaRPr>
          </a:p>
        </p:txBody>
      </p:sp>
      <p:sp>
        <p:nvSpPr>
          <p:cNvPr id="21510" name="投影片編號版面配置區 4"/>
          <p:cNvSpPr txBox="1">
            <a:spLocks noGrp="1"/>
          </p:cNvSpPr>
          <p:nvPr/>
        </p:nvSpPr>
        <p:spPr bwMode="auto">
          <a:xfrm>
            <a:off x="3856039" y="9439277"/>
            <a:ext cx="2949575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790" tIns="47895" rIns="95790" bIns="47895" anchor="b"/>
          <a:lstStyle>
            <a:lvl1pPr defTabSz="95726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defTabSz="95726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defTabSz="95726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defTabSz="95726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defTabSz="95726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fld id="{CFED253F-A145-4667-BFCF-91C9BCF2FC15}" type="slidenum">
              <a:rPr kumimoji="0" lang="zh-TW" altLang="en-US" sz="1300">
                <a:solidFill>
                  <a:srgbClr val="000000"/>
                </a:solidFill>
              </a:rPr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kumimoji="0" lang="en-US" altLang="zh-TW" sz="13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86457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55FB5-0889-4682-AA26-7A11F7565A1F}" type="datetimeFigureOut">
              <a:rPr lang="zh-TW" altLang="en-US" smtClean="0"/>
              <a:t>2019/2/15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92225-4A7E-450F-80EA-758EC18EC8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2597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55FB5-0889-4682-AA26-7A11F7565A1F}" type="datetimeFigureOut">
              <a:rPr lang="zh-TW" altLang="en-US" smtClean="0"/>
              <a:t>2019/2/15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92225-4A7E-450F-80EA-758EC18EC8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9206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55FB5-0889-4682-AA26-7A11F7565A1F}" type="datetimeFigureOut">
              <a:rPr lang="zh-TW" altLang="en-US" smtClean="0"/>
              <a:t>2019/2/15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92225-4A7E-450F-80EA-758EC18EC8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6127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DFE7A-53B2-460A-AE2D-0C2D3E72BB44}" type="datetimeFigureOut">
              <a:rPr lang="zh-TW" altLang="en-US"/>
              <a:pPr>
                <a:defRPr/>
              </a:pPr>
              <a:t>2019/2/15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7E582C-F03A-4947-9BF0-6D2C751F45A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7078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DFE7A-53B2-460A-AE2D-0C2D3E72BB44}" type="datetimeFigureOut">
              <a:rPr lang="zh-TW" altLang="en-US"/>
              <a:pPr>
                <a:defRPr/>
              </a:pPr>
              <a:t>2019/2/15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AFF5EC-B305-4B10-B3D1-089B2A7EBE8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2546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DFE7A-53B2-460A-AE2D-0C2D3E72BB44}" type="datetimeFigureOut">
              <a:rPr lang="zh-TW" altLang="en-US"/>
              <a:pPr>
                <a:defRPr/>
              </a:pPr>
              <a:t>2019/2/15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90B3E7-BA0A-41A9-90CC-E0E4E85B96A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177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DFE7A-53B2-460A-AE2D-0C2D3E72BB44}" type="datetimeFigureOut">
              <a:rPr lang="zh-TW" altLang="en-US"/>
              <a:pPr>
                <a:defRPr/>
              </a:pPr>
              <a:t>2019/2/15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7FFB9D-82F3-4519-9CCA-8584F97BE186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2375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DFE7A-53B2-460A-AE2D-0C2D3E72BB44}" type="datetimeFigureOut">
              <a:rPr lang="zh-TW" altLang="en-US"/>
              <a:pPr>
                <a:defRPr/>
              </a:pPr>
              <a:t>2019/2/15</a:t>
            </a:fld>
            <a:endParaRPr lang="zh-TW" altLang="en-US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B90E37-4FAB-4823-A9EB-F1302FF6E69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2101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DFE7A-53B2-460A-AE2D-0C2D3E72BB44}" type="datetimeFigureOut">
              <a:rPr lang="zh-TW" altLang="en-US"/>
              <a:pPr>
                <a:defRPr/>
              </a:pPr>
              <a:t>2019/2/15</a:t>
            </a:fld>
            <a:endParaRPr lang="zh-TW" altLang="en-US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3214DC-F17F-46C1-BF74-A453ABEFA0B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9749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DFE7A-53B2-460A-AE2D-0C2D3E72BB44}" type="datetimeFigureOut">
              <a:rPr lang="zh-TW" altLang="en-US"/>
              <a:pPr>
                <a:defRPr/>
              </a:pPr>
              <a:t>2019/2/15</a:t>
            </a:fld>
            <a:endParaRPr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2C4113-17CF-4E3F-949C-2BEBE867474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475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DFE7A-53B2-460A-AE2D-0C2D3E72BB44}" type="datetimeFigureOut">
              <a:rPr lang="zh-TW" altLang="en-US"/>
              <a:pPr>
                <a:defRPr/>
              </a:pPr>
              <a:t>2019/2/15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BC7E13-7B8C-4ED9-869B-BE9AFBD04A3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4556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55FB5-0889-4682-AA26-7A11F7565A1F}" type="datetimeFigureOut">
              <a:rPr lang="zh-TW" altLang="en-US" smtClean="0"/>
              <a:t>2019/2/15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92225-4A7E-450F-80EA-758EC18EC8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0582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DFE7A-53B2-460A-AE2D-0C2D3E72BB44}" type="datetimeFigureOut">
              <a:rPr lang="zh-TW" altLang="en-US"/>
              <a:pPr>
                <a:defRPr/>
              </a:pPr>
              <a:t>2019/2/15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96AD7-49C0-4FBB-85FC-9A9B544E8C4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5216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DFE7A-53B2-460A-AE2D-0C2D3E72BB44}" type="datetimeFigureOut">
              <a:rPr lang="zh-TW" altLang="en-US"/>
              <a:pPr>
                <a:defRPr/>
              </a:pPr>
              <a:t>2019/2/15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8CBF2D-CE4B-4C14-A589-8BB5BA01D02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1539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DFE7A-53B2-460A-AE2D-0C2D3E72BB44}" type="datetimeFigureOut">
              <a:rPr lang="zh-TW" altLang="en-US"/>
              <a:pPr>
                <a:defRPr/>
              </a:pPr>
              <a:t>2019/2/15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4DDF80-FACA-4396-93BF-702C8065C39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0120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25843-B1AA-4FA4-92B0-D17F07A65B02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2019/2/15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898D7-F5E5-4C50-9653-012187D727C9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885628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25843-B1AA-4FA4-92B0-D17F07A65B02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2019/2/15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898D7-F5E5-4C50-9653-012187D727C9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536623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25843-B1AA-4FA4-92B0-D17F07A65B02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2019/2/15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898D7-F5E5-4C50-9653-012187D727C9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739775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25843-B1AA-4FA4-92B0-D17F07A65B02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2019/2/15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898D7-F5E5-4C50-9653-012187D727C9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385409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25843-B1AA-4FA4-92B0-D17F07A65B02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2019/2/15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898D7-F5E5-4C50-9653-012187D727C9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089506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25843-B1AA-4FA4-92B0-D17F07A65B02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2019/2/15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898D7-F5E5-4C50-9653-012187D727C9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100493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25843-B1AA-4FA4-92B0-D17F07A65B02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2019/2/15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898D7-F5E5-4C50-9653-012187D727C9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7966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55FB5-0889-4682-AA26-7A11F7565A1F}" type="datetimeFigureOut">
              <a:rPr lang="zh-TW" altLang="en-US" smtClean="0"/>
              <a:t>2019/2/15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92225-4A7E-450F-80EA-758EC18EC8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770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25843-B1AA-4FA4-92B0-D17F07A65B02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2019/2/15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898D7-F5E5-4C50-9653-012187D727C9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616749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25843-B1AA-4FA4-92B0-D17F07A65B02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2019/2/15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898D7-F5E5-4C50-9653-012187D727C9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575997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25843-B1AA-4FA4-92B0-D17F07A65B02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2019/2/15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898D7-F5E5-4C50-9653-012187D727C9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93224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25843-B1AA-4FA4-92B0-D17F07A65B02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2019/2/15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898D7-F5E5-4C50-9653-012187D727C9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8836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55FB5-0889-4682-AA26-7A11F7565A1F}" type="datetimeFigureOut">
              <a:rPr lang="zh-TW" altLang="en-US" smtClean="0"/>
              <a:t>2019/2/15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92225-4A7E-450F-80EA-758EC18EC8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5628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55FB5-0889-4682-AA26-7A11F7565A1F}" type="datetimeFigureOut">
              <a:rPr lang="zh-TW" altLang="en-US" smtClean="0"/>
              <a:t>2019/2/15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92225-4A7E-450F-80EA-758EC18EC8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9899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55FB5-0889-4682-AA26-7A11F7565A1F}" type="datetimeFigureOut">
              <a:rPr lang="zh-TW" altLang="en-US" smtClean="0"/>
              <a:t>2019/2/15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92225-4A7E-450F-80EA-758EC18EC8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3622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55FB5-0889-4682-AA26-7A11F7565A1F}" type="datetimeFigureOut">
              <a:rPr lang="zh-TW" altLang="en-US" smtClean="0"/>
              <a:t>2019/2/15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92225-4A7E-450F-80EA-758EC18EC8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9948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55FB5-0889-4682-AA26-7A11F7565A1F}" type="datetimeFigureOut">
              <a:rPr lang="zh-TW" altLang="en-US" smtClean="0"/>
              <a:t>2019/2/15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92225-4A7E-450F-80EA-758EC18EC8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4673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55FB5-0889-4682-AA26-7A11F7565A1F}" type="datetimeFigureOut">
              <a:rPr lang="zh-TW" altLang="en-US" smtClean="0"/>
              <a:t>2019/2/15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92225-4A7E-450F-80EA-758EC18EC8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4474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455FB5-0889-4682-AA26-7A11F7565A1F}" type="datetimeFigureOut">
              <a:rPr lang="zh-TW" altLang="en-US" smtClean="0"/>
              <a:t>2019/2/15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92225-4A7E-450F-80EA-758EC18EC830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Picture 7" descr="母片底稿"/>
          <p:cNvPicPr>
            <a:picLocks noChangeAspect="1" noChangeArrowheads="1"/>
          </p:cNvPicPr>
          <p:nvPr userDrawn="1"/>
        </p:nvPicPr>
        <p:blipFill>
          <a:blip r:embed="rId13" cstate="print">
            <a:lum bright="80000" contrast="-8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813"/>
            <a:ext cx="9144000" cy="6810375"/>
          </a:xfrm>
          <a:prstGeom prst="rect">
            <a:avLst/>
          </a:prstGeom>
          <a:solidFill>
            <a:srgbClr val="CCFFFF">
              <a:alpha val="1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57260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標題版面配置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2051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F8CDFE7A-53B2-460A-AE2D-0C2D3E72BB44}" type="datetimeFigureOut">
              <a:rPr lang="zh-TW" altLang="en-US"/>
              <a:pPr>
                <a:defRPr/>
              </a:pPr>
              <a:t>2019/2/15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744DB72-37B7-4DBD-813F-E7272425AA0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7322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25843-B1AA-4FA4-92B0-D17F07A65B02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2019/2/15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8898D7-F5E5-4C50-9653-012187D727C9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1406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4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8"/>
          <p:cNvSpPr txBox="1">
            <a:spLocks noChangeArrowheads="1"/>
          </p:cNvSpPr>
          <p:nvPr/>
        </p:nvSpPr>
        <p:spPr bwMode="auto">
          <a:xfrm>
            <a:off x="33338" y="2268678"/>
            <a:ext cx="9144000" cy="1415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9pPr>
          </a:lstStyle>
          <a:p>
            <a:pPr algn="ctr" eaLnBrk="1" fontAlgn="base" hangingPunct="1">
              <a:lnSpc>
                <a:spcPts val="4200"/>
              </a:lnSpc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zh-TW" dirty="0" smtClean="0">
                <a:solidFill>
                  <a:srgbClr val="000000"/>
                </a:solidFill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2019</a:t>
            </a:r>
            <a:endParaRPr lang="en-US" altLang="zh-TW" dirty="0">
              <a:solidFill>
                <a:srgbClr val="000000"/>
              </a:solidFill>
              <a:latin typeface="Arial Unicode MS" pitchFamily="34" charset="-120"/>
              <a:ea typeface="Arial Unicode MS" pitchFamily="34" charset="-120"/>
              <a:cs typeface="Arial Unicode MS" pitchFamily="34" charset="-120"/>
            </a:endParaRPr>
          </a:p>
          <a:p>
            <a:pPr algn="ctr" eaLnBrk="1" fontAlgn="base" hangingPunct="1">
              <a:lnSpc>
                <a:spcPts val="4200"/>
              </a:lnSpc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zh-TW" altLang="en-US" dirty="0">
                <a:solidFill>
                  <a:srgbClr val="000000"/>
                </a:solidFill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國民旅遊卡住宿專案</a:t>
            </a:r>
            <a:endParaRPr lang="en-US" altLang="zh-TW" dirty="0">
              <a:solidFill>
                <a:srgbClr val="000000"/>
              </a:solidFill>
              <a:latin typeface="Arial Unicode MS" pitchFamily="34" charset="-120"/>
              <a:ea typeface="Arial Unicode MS" pitchFamily="34" charset="-120"/>
              <a:cs typeface="Arial Unicode MS" pitchFamily="34" charset="-120"/>
            </a:endParaRPr>
          </a:p>
        </p:txBody>
      </p:sp>
      <p:sp>
        <p:nvSpPr>
          <p:cNvPr id="6147" name="矩形 1"/>
          <p:cNvSpPr>
            <a:spLocks noChangeArrowheads="1"/>
          </p:cNvSpPr>
          <p:nvPr/>
        </p:nvSpPr>
        <p:spPr bwMode="auto">
          <a:xfrm>
            <a:off x="0" y="5949950"/>
            <a:ext cx="9144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1800" b="1" dirty="0"/>
              <a:t>總公司業務企劃中心</a:t>
            </a:r>
            <a:endParaRPr lang="zh-TW" altLang="en-US" sz="1800" dirty="0">
              <a:solidFill>
                <a:srgbClr val="000000"/>
              </a:solidFill>
              <a:latin typeface="Arial Unicode MS" pitchFamily="34" charset="-120"/>
              <a:ea typeface="Arial Unicode MS" pitchFamily="34" charset="-120"/>
              <a:cs typeface="Arial Unicode MS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57729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792088"/>
          </a:xfrm>
        </p:spPr>
        <p:txBody>
          <a:bodyPr>
            <a:normAutofit/>
          </a:bodyPr>
          <a:lstStyle/>
          <a:p>
            <a:pPr>
              <a:lnSpc>
                <a:spcPts val="3500"/>
              </a:lnSpc>
              <a:spcBef>
                <a:spcPts val="0"/>
              </a:spcBef>
            </a:pPr>
            <a:r>
              <a:rPr lang="zh-TW" altLang="en-US" sz="3200" b="1" dirty="0">
                <a:solidFill>
                  <a:srgbClr val="0000FF"/>
                </a:solidFill>
                <a:latin typeface="+mn-lt"/>
              </a:rPr>
              <a:t>國民旅遊卡 </a:t>
            </a:r>
            <a:r>
              <a:rPr lang="en-US" altLang="zh-TW" sz="3200" b="1" dirty="0">
                <a:solidFill>
                  <a:srgbClr val="0000FF"/>
                </a:solidFill>
                <a:latin typeface="+mn-lt"/>
              </a:rPr>
              <a:t>-</a:t>
            </a:r>
            <a:r>
              <a:rPr lang="zh-TW" altLang="en-US" sz="3200" b="1" dirty="0">
                <a:solidFill>
                  <a:srgbClr val="0000FF"/>
                </a:solidFill>
                <a:latin typeface="+mn-lt"/>
              </a:rPr>
              <a:t> 樂活自由</a:t>
            </a:r>
            <a:r>
              <a:rPr lang="en-US" altLang="zh-TW" sz="3200" b="1" dirty="0">
                <a:solidFill>
                  <a:srgbClr val="0000FF"/>
                </a:solidFill>
                <a:latin typeface="+mn-lt"/>
              </a:rPr>
              <a:t>GO </a:t>
            </a:r>
            <a:endParaRPr lang="zh-TW" altLang="en-US" sz="3200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659762" y="3212976"/>
            <a:ext cx="6184515" cy="2016224"/>
          </a:xfrm>
        </p:spPr>
        <p:txBody>
          <a:bodyPr>
            <a:normAutofit/>
          </a:bodyPr>
          <a:lstStyle/>
          <a:p>
            <a:pPr>
              <a:lnSpc>
                <a:spcPts val="4000"/>
              </a:lnSpc>
              <a:spcBef>
                <a:spcPts val="1200"/>
              </a:spcBef>
            </a:pPr>
            <a:r>
              <a:rPr lang="en-US" altLang="zh-TW" sz="20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A</a:t>
            </a:r>
            <a:r>
              <a:rPr lang="zh-TW" altLang="en-US" sz="20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行程</a:t>
            </a:r>
            <a:r>
              <a:rPr lang="en-US" altLang="zh-TW" sz="20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.   </a:t>
            </a:r>
            <a:r>
              <a:rPr lang="zh-TW" altLang="en-US" sz="20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一泊一食 </a:t>
            </a:r>
            <a:r>
              <a:rPr lang="en-US" altLang="zh-TW" sz="20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+</a:t>
            </a:r>
            <a:r>
              <a:rPr lang="zh-TW" altLang="en-US" sz="20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樂活自由行   </a:t>
            </a:r>
            <a:r>
              <a:rPr lang="en-US" altLang="zh-TW" sz="20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NT$ 3,699 </a:t>
            </a:r>
            <a:r>
              <a:rPr lang="zh-TW" altLang="en-US" sz="20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起</a:t>
            </a:r>
            <a:endParaRPr lang="en-US" altLang="zh-TW" sz="2000" dirty="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  <a:p>
            <a:pPr>
              <a:lnSpc>
                <a:spcPts val="4000"/>
              </a:lnSpc>
              <a:spcBef>
                <a:spcPts val="1200"/>
              </a:spcBef>
            </a:pPr>
            <a:r>
              <a:rPr lang="en-US" altLang="zh-TW" sz="20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B</a:t>
            </a:r>
            <a:r>
              <a:rPr lang="zh-TW" altLang="en-US" sz="20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行程</a:t>
            </a:r>
            <a:r>
              <a:rPr lang="en-US" altLang="zh-TW" sz="20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.  </a:t>
            </a:r>
            <a:r>
              <a:rPr lang="zh-TW" altLang="en-US" sz="20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一泊二食 </a:t>
            </a:r>
            <a:r>
              <a:rPr lang="en-US" altLang="zh-TW" sz="20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+</a:t>
            </a:r>
            <a:r>
              <a:rPr lang="zh-TW" altLang="en-US" sz="20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樂活自由行   </a:t>
            </a:r>
            <a:r>
              <a:rPr lang="en-US" altLang="zh-TW" sz="20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NT$ </a:t>
            </a:r>
            <a:r>
              <a:rPr lang="en-US" altLang="zh-TW" sz="2000" dirty="0" smtClean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5,500</a:t>
            </a:r>
            <a:r>
              <a:rPr lang="zh-TW" altLang="en-US" sz="2000" dirty="0" smtClean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起</a:t>
            </a:r>
            <a:endParaRPr lang="en-US" altLang="zh-TW" sz="2000" dirty="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  <a:p>
            <a:pPr>
              <a:lnSpc>
                <a:spcPts val="4000"/>
              </a:lnSpc>
              <a:spcBef>
                <a:spcPts val="1200"/>
              </a:spcBef>
            </a:pPr>
            <a:r>
              <a:rPr lang="en-US" altLang="zh-TW" sz="20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C</a:t>
            </a:r>
            <a:r>
              <a:rPr lang="zh-TW" altLang="en-US" sz="20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行程</a:t>
            </a:r>
            <a:r>
              <a:rPr lang="en-US" altLang="zh-TW" sz="20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.  </a:t>
            </a:r>
            <a:r>
              <a:rPr lang="zh-TW" altLang="en-US" sz="20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二泊三食 </a:t>
            </a:r>
            <a:r>
              <a:rPr lang="en-US" altLang="zh-TW" sz="20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+</a:t>
            </a:r>
            <a:r>
              <a:rPr lang="zh-TW" altLang="en-US" sz="20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樂活自由行   </a:t>
            </a:r>
            <a:r>
              <a:rPr lang="en-US" altLang="zh-TW" sz="20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NT$ 9,100 </a:t>
            </a:r>
            <a:r>
              <a:rPr lang="zh-TW" altLang="en-US" sz="20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起</a:t>
            </a:r>
            <a:endParaRPr lang="zh-TW" altLang="en-US" sz="2000" dirty="0"/>
          </a:p>
        </p:txBody>
      </p:sp>
      <p:sp>
        <p:nvSpPr>
          <p:cNvPr id="8" name="矩形 7"/>
          <p:cNvSpPr/>
          <p:nvPr/>
        </p:nvSpPr>
        <p:spPr>
          <a:xfrm>
            <a:off x="979773" y="2420888"/>
            <a:ext cx="76328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400" dirty="0"/>
              <a:t>持</a:t>
            </a:r>
            <a:r>
              <a:rPr lang="en-US" altLang="zh-TW" sz="2400" dirty="0"/>
              <a:t>【</a:t>
            </a:r>
            <a:r>
              <a:rPr lang="zh-TW" altLang="en-US" sz="2400" dirty="0"/>
              <a:t>國民旅遊卡</a:t>
            </a:r>
            <a:r>
              <a:rPr lang="en-US" altLang="zh-TW" sz="2400" dirty="0"/>
              <a:t>】 </a:t>
            </a:r>
            <a:r>
              <a:rPr lang="zh-TW" altLang="en-US" sz="2400" dirty="0"/>
              <a:t>入住 台北國賓</a:t>
            </a:r>
            <a:r>
              <a:rPr lang="en-US" altLang="zh-TW" sz="2400" dirty="0"/>
              <a:t>､</a:t>
            </a:r>
            <a:r>
              <a:rPr lang="zh-TW" altLang="en-US" sz="2400" dirty="0"/>
              <a:t>新竹國賓</a:t>
            </a:r>
            <a:r>
              <a:rPr lang="en-US" altLang="zh-TW" sz="2400" dirty="0"/>
              <a:t>､</a:t>
            </a:r>
            <a:r>
              <a:rPr lang="zh-TW" altLang="en-US" sz="2400" dirty="0"/>
              <a:t>高雄國賓 </a:t>
            </a:r>
          </a:p>
        </p:txBody>
      </p:sp>
      <p:sp>
        <p:nvSpPr>
          <p:cNvPr id="10" name="矩形 9"/>
          <p:cNvSpPr/>
          <p:nvPr/>
        </p:nvSpPr>
        <p:spPr>
          <a:xfrm>
            <a:off x="1331640" y="1462039"/>
            <a:ext cx="684076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2000" dirty="0">
                <a:solidFill>
                  <a:srgbClr val="0000FF"/>
                </a:solidFill>
              </a:rPr>
              <a:t>住宿任意選  行程任你走  從國賓出發 吃喝玩樂都輕鬆</a:t>
            </a:r>
          </a:p>
        </p:txBody>
      </p:sp>
    </p:spTree>
    <p:extLst>
      <p:ext uri="{BB962C8B-B14F-4D97-AF65-F5344CB8AC3E}">
        <p14:creationId xmlns:p14="http://schemas.microsoft.com/office/powerpoint/2010/main" val="2227935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6606169"/>
              </p:ext>
            </p:extLst>
          </p:nvPr>
        </p:nvGraphicFramePr>
        <p:xfrm>
          <a:off x="434429" y="1220033"/>
          <a:ext cx="8363272" cy="5449328"/>
        </p:xfrm>
        <a:graphic>
          <a:graphicData uri="http://schemas.openxmlformats.org/drawingml/2006/table">
            <a:tbl>
              <a:tblPr firstRow="1" firstCol="1" bandRow="1"/>
              <a:tblGrid>
                <a:gridCol w="31831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2333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9708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34916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47537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2655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2102" marR="621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Calibri"/>
                          <a:ea typeface="標楷體"/>
                          <a:cs typeface="Times New Roman"/>
                        </a:rPr>
                        <a:t>專案房型</a:t>
                      </a:r>
                      <a:r>
                        <a:rPr lang="en-US" sz="1200" kern="100" dirty="0">
                          <a:effectLst/>
                          <a:latin typeface="Calibri"/>
                          <a:ea typeface="標楷體"/>
                          <a:cs typeface="Times New Roman"/>
                        </a:rPr>
                        <a:t>/</a:t>
                      </a:r>
                      <a:r>
                        <a:rPr lang="zh-TW" sz="1200" kern="100" dirty="0">
                          <a:effectLst/>
                          <a:latin typeface="Calibri"/>
                          <a:ea typeface="標楷體"/>
                          <a:cs typeface="Times New Roman"/>
                        </a:rPr>
                        <a:t>價格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2102" marR="621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Calibri"/>
                          <a:ea typeface="標楷體"/>
                          <a:cs typeface="Times New Roman"/>
                        </a:rPr>
                        <a:t>專案內容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2102" marR="621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Calibri"/>
                          <a:ea typeface="標楷體"/>
                          <a:cs typeface="Times New Roman"/>
                        </a:rPr>
                        <a:t>注意事項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2102" marR="621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effectLst/>
                          <a:latin typeface="Calibri"/>
                          <a:ea typeface="新細明體"/>
                          <a:cs typeface="Times New Roman"/>
                        </a:rPr>
                        <a:t>建議行桯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2102" marR="621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8648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Calibri"/>
                          <a:ea typeface="標楷體"/>
                          <a:cs typeface="Times New Roman"/>
                        </a:rPr>
                        <a:t>台北館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2102" marR="621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zh-TW" sz="1100" b="1" kern="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標楷體"/>
                          <a:cs typeface="Times New Roman"/>
                        </a:rPr>
                        <a:t>精緻雙人房</a:t>
                      </a:r>
                      <a:r>
                        <a:rPr lang="en-US" sz="1100" b="1" kern="100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標楷體"/>
                          <a:cs typeface="Times New Roman"/>
                        </a:rPr>
                        <a:t>     </a:t>
                      </a:r>
                    </a:p>
                    <a:p>
                      <a:pPr algn="ctr"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en-US" sz="1100" b="1" kern="100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標楷體"/>
                          <a:cs typeface="Times New Roman"/>
                        </a:rPr>
                        <a:t>  </a:t>
                      </a:r>
                      <a:r>
                        <a:rPr lang="en-US" sz="1100" b="1" kern="100" dirty="0" smtClean="0">
                          <a:solidFill>
                            <a:srgbClr val="0000FF"/>
                          </a:solidFill>
                          <a:effectLst/>
                          <a:latin typeface="Calibri"/>
                          <a:ea typeface="標楷體"/>
                          <a:cs typeface="Times New Roman"/>
                        </a:rPr>
                        <a:t>NT$3,900</a:t>
                      </a:r>
                      <a:endParaRPr lang="zh-TW" sz="1100" b="1" kern="100" dirty="0">
                        <a:solidFill>
                          <a:srgbClr val="0000FF"/>
                        </a:solidFill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2102" marR="621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7800" lvl="0" indent="-168275" algn="just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r>
                        <a:rPr lang="zh-TW" sz="11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haroni" panose="02010803020104030203" pitchFamily="2" charset="-79"/>
                        </a:rPr>
                        <a:t>精緻雙人房住宿一晚</a:t>
                      </a:r>
                    </a:p>
                    <a:p>
                      <a:pPr marL="177800" lvl="0" indent="-168275" algn="just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r>
                        <a:rPr lang="zh-TW" sz="11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haroni" panose="02010803020104030203" pitchFamily="2" charset="-79"/>
                        </a:rPr>
                        <a:t>翌日早餐二客</a:t>
                      </a:r>
                    </a:p>
                    <a:p>
                      <a:pPr marL="177800" lvl="0" indent="-168275" algn="just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r>
                        <a:rPr lang="zh-TW" sz="11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haroni" panose="02010803020104030203" pitchFamily="2" charset="-79"/>
                        </a:rPr>
                        <a:t>迎賓飲料二張</a:t>
                      </a:r>
                      <a:endParaRPr lang="en-US" alt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Aharoni" panose="02010803020104030203" pitchFamily="2" charset="-79"/>
                      </a:endParaRPr>
                    </a:p>
                  </a:txBody>
                  <a:tcPr marL="62102" marR="621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975" marR="0" lvl="0" indent="-17145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50000"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endParaRPr lang="en-US" altLang="zh-TW" sz="1100" kern="100" spc="75" dirty="0">
                        <a:solidFill>
                          <a:schemeClr val="tx1"/>
                        </a:solidFill>
                        <a:effectLst/>
                        <a:latin typeface="+mj-lt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marL="180975" marR="0" lvl="0" indent="-17145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50000"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lang="zh-TW" altLang="en-US" sz="1100" kern="100" spc="75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Times New Roman"/>
                        </a:rPr>
                        <a:t>不適用日期</a:t>
                      </a:r>
                      <a:r>
                        <a:rPr lang="en-US" altLang="zh-TW" sz="1100" kern="100" spc="75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Times New Roman"/>
                        </a:rPr>
                        <a:t>:</a:t>
                      </a:r>
                    </a:p>
                    <a:p>
                      <a:r>
                        <a:rPr lang="zh-TW" altLang="zh-TW" sz="1100" kern="100" spc="75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Times New Roman"/>
                        </a:rPr>
                        <a:t>台北國際專業展期：台北國際自行車展、台北國際電腦展、國際半導體展、台北國際禮品暨文具展</a:t>
                      </a:r>
                      <a:r>
                        <a:rPr lang="en-US" altLang="zh-TW" sz="1100" kern="100" spc="75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Times New Roman"/>
                        </a:rPr>
                        <a:t>(</a:t>
                      </a:r>
                      <a:r>
                        <a:rPr lang="zh-TW" altLang="zh-TW" sz="1100" kern="100" spc="75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Times New Roman"/>
                        </a:rPr>
                        <a:t>展期定義依外貿發展協會公告之日期為準</a:t>
                      </a:r>
                      <a:r>
                        <a:rPr lang="en-US" altLang="zh-TW" sz="1100" kern="100" spc="75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Times New Roman"/>
                        </a:rPr>
                        <a:t>)</a:t>
                      </a:r>
                      <a:r>
                        <a:rPr lang="zh-TW" altLang="zh-TW" sz="1100" kern="100" spc="75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Times New Roman"/>
                        </a:rPr>
                        <a:t>及國賓大飯店公告不得使用之特定活動日期</a:t>
                      </a:r>
                      <a:r>
                        <a:rPr lang="zh-TW" altLang="en-US" sz="1100" kern="100" spc="75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Arial"/>
                        </a:rPr>
                        <a:t>。</a:t>
                      </a:r>
                      <a:r>
                        <a:rPr lang="en-US" sz="1100" kern="100" spc="75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Arial"/>
                        </a:rPr>
                        <a:t> </a:t>
                      </a:r>
                    </a:p>
                    <a:p>
                      <a:pPr marL="180975" marR="0" lvl="0" indent="-17145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50000"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lang="zh-TW" sz="1100" kern="100" spc="75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Times New Roman"/>
                        </a:rPr>
                        <a:t>訂房時需告知使用國旅卡專案，</a:t>
                      </a:r>
                      <a:r>
                        <a:rPr lang="en-US" sz="1100" kern="100" spc="75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Arial"/>
                        </a:rPr>
                        <a:t>C/I</a:t>
                      </a:r>
                      <a:r>
                        <a:rPr lang="zh-TW" sz="1100" kern="100" spc="75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Times New Roman"/>
                        </a:rPr>
                        <a:t>時需出示國旅卡。</a:t>
                      </a:r>
                      <a:endParaRPr lang="zh-TW" sz="1100" kern="100" dirty="0">
                        <a:solidFill>
                          <a:schemeClr val="tx1"/>
                        </a:solidFill>
                        <a:effectLst/>
                        <a:latin typeface="+mj-lt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2102" marR="621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7800" marR="0" lvl="0" indent="-1682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Char char=""/>
                        <a:tabLst/>
                        <a:defRPr/>
                      </a:pPr>
                      <a:r>
                        <a:rPr lang="zh-TW" altLang="en-US" sz="11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飯店</a:t>
                      </a:r>
                      <a:r>
                        <a:rPr lang="zh-TW" altLang="en-US" sz="1100" kern="100" dirty="0">
                          <a:effectLst/>
                          <a:latin typeface="新細明體"/>
                          <a:ea typeface="新細明體"/>
                          <a:cs typeface="Times New Roman"/>
                        </a:rPr>
                        <a:t>→</a:t>
                      </a:r>
                      <a:r>
                        <a:rPr lang="zh-TW" altLang="en-US" sz="11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中正紀念堂</a:t>
                      </a:r>
                      <a:r>
                        <a:rPr kumimoji="0" lang="zh-TW" altLang="en-US" sz="11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新細明體"/>
                          <a:ea typeface="+mn-ea"/>
                          <a:cs typeface="Times New Roman"/>
                        </a:rPr>
                        <a:t>→</a:t>
                      </a:r>
                      <a:r>
                        <a:rPr lang="zh-TW" altLang="en-US" sz="11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台北</a:t>
                      </a:r>
                      <a:r>
                        <a:rPr lang="en-US" altLang="zh-TW" sz="11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101→</a:t>
                      </a:r>
                      <a:r>
                        <a:rPr lang="zh-TW" altLang="en-US" sz="11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陽明山</a:t>
                      </a:r>
                      <a:r>
                        <a:rPr lang="zh-TW" altLang="en-US" sz="1100" dirty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 Unicode MS" panose="020B0604020202020204" pitchFamily="34" charset="-120"/>
                        </a:rPr>
                        <a:t>→</a:t>
                      </a:r>
                      <a:r>
                        <a:rPr lang="zh-TW" altLang="zh-TW" sz="1100" dirty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 Unicode MS" panose="020B0604020202020204" pitchFamily="34" charset="-120"/>
                        </a:rPr>
                        <a:t>飯店</a:t>
                      </a:r>
                      <a:endParaRPr lang="en-US" altLang="zh-TW" sz="110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Arial Unicode MS" panose="020B0604020202020204" pitchFamily="34" charset="-120"/>
                      </a:endParaRPr>
                    </a:p>
                    <a:p>
                      <a:pPr marL="177800" lvl="0" indent="-168275" algn="l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endParaRPr lang="en-US" alt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marL="177800" marR="0" lvl="0" indent="-1682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Char char=""/>
                        <a:tabLst/>
                        <a:defRPr/>
                      </a:pPr>
                      <a:r>
                        <a:rPr lang="zh-TW" altLang="zh-TW" sz="1100" dirty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 Unicode MS" panose="020B0604020202020204" pitchFamily="34" charset="-120"/>
                        </a:rPr>
                        <a:t>飯店</a:t>
                      </a:r>
                      <a:r>
                        <a:rPr lang="zh-TW" altLang="en-US" sz="1100" dirty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 Unicode MS" panose="020B0604020202020204" pitchFamily="34" charset="-120"/>
                        </a:rPr>
                        <a:t>→關</a:t>
                      </a:r>
                      <a:r>
                        <a:rPr lang="zh-TW" altLang="zh-TW" sz="1100" dirty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 Unicode MS" panose="020B0604020202020204" pitchFamily="34" charset="-120"/>
                        </a:rPr>
                        <a:t>渡宮</a:t>
                      </a:r>
                      <a:r>
                        <a:rPr lang="zh-TW" altLang="en-US" sz="1100" dirty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 Unicode MS" panose="020B0604020202020204" pitchFamily="34" charset="-120"/>
                        </a:rPr>
                        <a:t>→</a:t>
                      </a:r>
                      <a:r>
                        <a:rPr lang="zh-TW" altLang="zh-TW" sz="1100" dirty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 Unicode MS" panose="020B0604020202020204" pitchFamily="34" charset="-120"/>
                        </a:rPr>
                        <a:t>淡水老街</a:t>
                      </a:r>
                      <a:r>
                        <a:rPr lang="zh-TW" altLang="en-US" sz="1100" dirty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 Unicode MS" panose="020B0604020202020204" pitchFamily="34" charset="-120"/>
                        </a:rPr>
                        <a:t>→</a:t>
                      </a:r>
                      <a:r>
                        <a:rPr lang="zh-TW" altLang="zh-TW" sz="1100" dirty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 Unicode MS" panose="020B0604020202020204" pitchFamily="34" charset="-120"/>
                        </a:rPr>
                        <a:t>漁人碼頭</a:t>
                      </a:r>
                      <a:r>
                        <a:rPr lang="zh-TW" altLang="en-US" sz="1100" dirty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 Unicode MS" panose="020B0604020202020204" pitchFamily="34" charset="-120"/>
                        </a:rPr>
                        <a:t>→</a:t>
                      </a:r>
                      <a:r>
                        <a:rPr lang="zh-TW" altLang="zh-TW" sz="1100" dirty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 Unicode MS" panose="020B0604020202020204" pitchFamily="34" charset="-120"/>
                        </a:rPr>
                        <a:t>飯店</a:t>
                      </a:r>
                      <a:endParaRPr lang="en-US" altLang="zh-TW" sz="110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Arial Unicode MS" panose="020B0604020202020204" pitchFamily="34" charset="-120"/>
                      </a:endParaRPr>
                    </a:p>
                  </a:txBody>
                  <a:tcPr marL="62102" marR="621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7417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Calibri"/>
                          <a:ea typeface="標楷體"/>
                          <a:cs typeface="Times New Roman"/>
                        </a:rPr>
                        <a:t>新竹館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2102" marR="621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zh-TW" sz="1100" b="1" kern="100" dirty="0">
                          <a:effectLst/>
                          <a:latin typeface="Calibri"/>
                          <a:ea typeface="標楷體"/>
                          <a:cs typeface="Calibri"/>
                        </a:rPr>
                        <a:t>豪華客房雙人房</a:t>
                      </a:r>
                      <a:r>
                        <a:rPr lang="en-US" sz="1100" b="1" kern="100" dirty="0">
                          <a:effectLst/>
                          <a:latin typeface="Calibri"/>
                          <a:ea typeface="標楷體"/>
                          <a:cs typeface="Calibri"/>
                        </a:rPr>
                        <a:t>   </a:t>
                      </a:r>
                      <a:r>
                        <a:rPr lang="en-US" sz="1100" b="1" kern="1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標楷體"/>
                          <a:cs typeface="Calibri"/>
                        </a:rPr>
                        <a:t>NT$</a:t>
                      </a:r>
                      <a:r>
                        <a:rPr lang="en-US" sz="1100" b="1" kern="1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新細明體"/>
                          <a:cs typeface="Calibri"/>
                        </a:rPr>
                        <a:t>3,900</a:t>
                      </a:r>
                      <a:endParaRPr lang="zh-TW" sz="1100" b="1" kern="100" dirty="0">
                        <a:solidFill>
                          <a:srgbClr val="0000FF"/>
                        </a:solidFill>
                        <a:effectLst/>
                        <a:latin typeface="+mn-lt"/>
                        <a:ea typeface="新細明體"/>
                        <a:cs typeface="Times New Roman"/>
                      </a:endParaRPr>
                    </a:p>
                    <a:p>
                      <a:pPr algn="ctr"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en-US" sz="1100" b="1" kern="100" dirty="0">
                          <a:effectLst/>
                          <a:latin typeface="標楷體"/>
                          <a:ea typeface="新細明體"/>
                          <a:cs typeface="Calibri"/>
                        </a:rPr>
                        <a:t>(</a:t>
                      </a:r>
                      <a:r>
                        <a:rPr lang="zh-TW" sz="1100" b="1" kern="100" dirty="0">
                          <a:effectLst/>
                          <a:latin typeface="Calibri"/>
                          <a:ea typeface="標楷體"/>
                          <a:cs typeface="Calibri"/>
                        </a:rPr>
                        <a:t>一大床或兩小床</a:t>
                      </a:r>
                      <a:r>
                        <a:rPr lang="en-US" sz="1100" b="1" kern="100" dirty="0">
                          <a:effectLst/>
                          <a:latin typeface="Calibri"/>
                          <a:ea typeface="標楷體"/>
                          <a:cs typeface="Calibri"/>
                        </a:rPr>
                        <a:t>) </a:t>
                      </a:r>
                      <a:endParaRPr lang="zh-TW" sz="11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2102" marR="621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7800" lvl="0" indent="-177800" algn="just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r>
                        <a:rPr lang="zh-TW" sz="1100" kern="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標楷體"/>
                          <a:cs typeface="Calibri"/>
                        </a:rPr>
                        <a:t>豪華客房住宿一晚</a:t>
                      </a:r>
                      <a:endParaRPr lang="zh-TW" sz="1100" kern="100" dirty="0">
                        <a:solidFill>
                          <a:schemeClr val="tx1"/>
                        </a:solidFill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177800" lvl="0" indent="-177800" algn="just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r>
                        <a:rPr lang="zh-TW" sz="1100" kern="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標楷體"/>
                          <a:cs typeface="Calibri"/>
                        </a:rPr>
                        <a:t>翌日早餐二客</a:t>
                      </a:r>
                      <a:endParaRPr lang="zh-TW" sz="1100" kern="100" dirty="0">
                        <a:solidFill>
                          <a:schemeClr val="tx1"/>
                        </a:solidFill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177800" lvl="0" indent="-177800" algn="just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r>
                        <a:rPr lang="zh-TW" sz="1100" kern="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標楷體"/>
                          <a:cs typeface="Calibri"/>
                        </a:rPr>
                        <a:t>國賓</a:t>
                      </a:r>
                      <a:r>
                        <a:rPr lang="zh-TW" altLang="en-US" sz="1100" kern="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標楷體"/>
                          <a:cs typeface="Calibri"/>
                        </a:rPr>
                        <a:t>精美小禮每房</a:t>
                      </a:r>
                      <a:r>
                        <a:rPr lang="zh-TW" sz="1100" kern="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標楷體"/>
                          <a:cs typeface="Calibri"/>
                        </a:rPr>
                        <a:t>一個</a:t>
                      </a:r>
                      <a:endParaRPr lang="zh-TW" sz="1100" kern="100" dirty="0">
                        <a:solidFill>
                          <a:schemeClr val="tx1"/>
                        </a:solidFill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2102" marR="621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7800" lvl="0" indent="-168275" algn="l" defTabSz="914400" rtl="0" eaLnBrk="1" latinLnBrk="0" hangingPunct="1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r>
                        <a:rPr lang="zh-TW" sz="1100" kern="1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Times New Roman"/>
                        </a:rPr>
                        <a:t>訂房時需告知使用國旅卡專案，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Times New Roman"/>
                        </a:rPr>
                        <a:t>C/I</a:t>
                      </a:r>
                      <a:r>
                        <a:rPr lang="zh-TW" sz="1100" kern="1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Times New Roman"/>
                        </a:rPr>
                        <a:t>時需出示國旅卡。</a:t>
                      </a:r>
                      <a:endParaRPr lang="en-US" altLang="zh-TW" sz="1100" kern="100" dirty="0">
                        <a:solidFill>
                          <a:schemeClr val="tx1"/>
                        </a:solidFill>
                        <a:effectLst/>
                        <a:latin typeface="+mj-lt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marL="177800" lvl="0" indent="-168275" algn="l" defTabSz="914400" rtl="0" eaLnBrk="1" latinLnBrk="0" hangingPunct="1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r>
                        <a:rPr lang="zh-TW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Times New Roman"/>
                        </a:rPr>
                        <a:t>不適用日期：</a:t>
                      </a:r>
                      <a:r>
                        <a:rPr lang="en-US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Times New Roman"/>
                        </a:rPr>
                        <a:t>2019/2/2~2/8</a:t>
                      </a:r>
                      <a:r>
                        <a:rPr lang="zh-TW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Times New Roman"/>
                        </a:rPr>
                        <a:t>、</a:t>
                      </a:r>
                      <a:r>
                        <a:rPr lang="en-US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Times New Roman"/>
                        </a:rPr>
                        <a:t>2019/2/28~3/2</a:t>
                      </a:r>
                      <a:r>
                        <a:rPr lang="zh-TW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Times New Roman"/>
                        </a:rPr>
                        <a:t>、</a:t>
                      </a:r>
                      <a:r>
                        <a:rPr lang="en-US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Times New Roman"/>
                        </a:rPr>
                        <a:t>2019/4/4~4/6</a:t>
                      </a:r>
                      <a:r>
                        <a:rPr lang="zh-TW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Times New Roman"/>
                        </a:rPr>
                        <a:t>、</a:t>
                      </a:r>
                      <a:r>
                        <a:rPr lang="en-US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Times New Roman"/>
                        </a:rPr>
                        <a:t>2019/6/7~6/8</a:t>
                      </a:r>
                      <a:r>
                        <a:rPr lang="zh-TW" alt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Times New Roman"/>
                        </a:rPr>
                        <a:t>、</a:t>
                      </a:r>
                      <a:r>
                        <a:rPr lang="en-US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Times New Roman"/>
                        </a:rPr>
                        <a:t>2019/9/13~9/14</a:t>
                      </a:r>
                      <a:r>
                        <a:rPr lang="zh-TW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Times New Roman"/>
                        </a:rPr>
                        <a:t>、</a:t>
                      </a:r>
                      <a:r>
                        <a:rPr lang="en-US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Times New Roman"/>
                        </a:rPr>
                        <a:t>2019/10/10~10/12</a:t>
                      </a:r>
                      <a:r>
                        <a:rPr lang="zh-TW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Times New Roman"/>
                        </a:rPr>
                        <a:t>。</a:t>
                      </a:r>
                      <a:endParaRPr lang="zh-TW" altLang="en-US" sz="1100" kern="100" dirty="0">
                        <a:solidFill>
                          <a:schemeClr val="tx1"/>
                        </a:solidFill>
                        <a:effectLst/>
                        <a:latin typeface="+mj-lt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2102" marR="621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7800" lvl="0" indent="-168275" algn="l">
                        <a:lnSpc>
                          <a:spcPts val="1200"/>
                        </a:lnSpc>
                        <a:spcAft>
                          <a:spcPts val="0"/>
                        </a:spcAft>
                        <a:buFont typeface="Wingdings"/>
                        <a:buChar char=""/>
                      </a:pPr>
                      <a:r>
                        <a:rPr lang="zh-TW" altLang="en-US" sz="11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飯店→主題樂園一日遊</a:t>
                      </a:r>
                      <a:r>
                        <a:rPr lang="en-US" altLang="zh-TW" sz="11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(</a:t>
                      </a:r>
                      <a:r>
                        <a:rPr lang="zh-TW" altLang="en-US" sz="11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六福村</a:t>
                      </a:r>
                      <a:r>
                        <a:rPr lang="en-US" altLang="zh-TW" sz="11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/</a:t>
                      </a:r>
                      <a:r>
                        <a:rPr lang="zh-TW" altLang="en-US" sz="11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小人國</a:t>
                      </a:r>
                      <a:r>
                        <a:rPr lang="en-US" altLang="zh-TW" sz="11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/</a:t>
                      </a:r>
                      <a:r>
                        <a:rPr lang="zh-TW" altLang="en-US" sz="11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綠世界生態農場</a:t>
                      </a:r>
                      <a:r>
                        <a:rPr lang="en-US" altLang="zh-TW" sz="11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)→</a:t>
                      </a:r>
                      <a:r>
                        <a:rPr lang="zh-TW" altLang="en-US" sz="11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飯店</a:t>
                      </a:r>
                    </a:p>
                    <a:p>
                      <a:pPr marL="177800" lvl="0" indent="-168275" algn="l">
                        <a:lnSpc>
                          <a:spcPts val="1200"/>
                        </a:lnSpc>
                        <a:spcAft>
                          <a:spcPts val="0"/>
                        </a:spcAft>
                        <a:buFont typeface="Wingdings"/>
                        <a:buChar char=""/>
                      </a:pPr>
                      <a:endParaRPr lang="zh-TW" altLang="en-US" sz="110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marL="177800" lvl="0" indent="-168275" algn="l">
                        <a:lnSpc>
                          <a:spcPts val="1200"/>
                        </a:lnSpc>
                        <a:spcAft>
                          <a:spcPts val="0"/>
                        </a:spcAft>
                        <a:buFont typeface="Wingdings"/>
                        <a:buChar char=""/>
                      </a:pPr>
                      <a:r>
                        <a:rPr lang="zh-TW" altLang="en-US" sz="11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飯店→內灣老街→薰衣草森林→飯店</a:t>
                      </a:r>
                    </a:p>
                    <a:p>
                      <a:pPr marL="177800" lvl="0" indent="-168275" algn="l">
                        <a:lnSpc>
                          <a:spcPts val="1200"/>
                        </a:lnSpc>
                        <a:spcAft>
                          <a:spcPts val="0"/>
                        </a:spcAft>
                        <a:buFont typeface="Wingdings"/>
                        <a:buChar char=""/>
                      </a:pPr>
                      <a:endParaRPr lang="zh-TW" altLang="en-US" sz="110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marL="177800" lvl="0" indent="-168275" algn="l">
                        <a:lnSpc>
                          <a:spcPts val="1200"/>
                        </a:lnSpc>
                        <a:spcAft>
                          <a:spcPts val="0"/>
                        </a:spcAft>
                        <a:buFont typeface="Wingdings"/>
                        <a:buChar char=""/>
                      </a:pPr>
                      <a:r>
                        <a:rPr lang="zh-TW" altLang="en-US" sz="11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飯店→寶山水庫→峨嵋單車→北埔冷泉→北埔老街</a:t>
                      </a:r>
                      <a:r>
                        <a:rPr lang="en-US" altLang="zh-TW" sz="11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(</a:t>
                      </a:r>
                      <a:r>
                        <a:rPr lang="zh-TW" altLang="en-US" sz="11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擂茶</a:t>
                      </a:r>
                      <a:r>
                        <a:rPr lang="en-US" altLang="zh-TW" sz="11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DIY)→</a:t>
                      </a:r>
                      <a:r>
                        <a:rPr lang="zh-TW" altLang="en-US" sz="11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飯店</a:t>
                      </a:r>
                      <a:endParaRPr lang="en-US" altLang="zh-TW" sz="110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marL="9525" lvl="0" indent="0" algn="l">
                        <a:lnSpc>
                          <a:spcPts val="1200"/>
                        </a:lnSpc>
                        <a:spcAft>
                          <a:spcPts val="0"/>
                        </a:spcAft>
                        <a:buFont typeface="Wingdings"/>
                        <a:buNone/>
                      </a:pPr>
                      <a:endParaRPr lang="zh-TW" altLang="en-US" sz="110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marL="177800" lvl="0" indent="-168275" algn="l">
                        <a:lnSpc>
                          <a:spcPts val="1200"/>
                        </a:lnSpc>
                        <a:spcAft>
                          <a:spcPts val="0"/>
                        </a:spcAft>
                        <a:buFont typeface="Wingdings"/>
                        <a:buChar char=""/>
                      </a:pPr>
                      <a:r>
                        <a:rPr lang="zh-TW" altLang="en-US" sz="11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飯店→玻工館→動物園→青青草原→飯店</a:t>
                      </a:r>
                    </a:p>
                  </a:txBody>
                  <a:tcPr marL="62102" marR="621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6161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Calibri"/>
                          <a:ea typeface="標楷體"/>
                          <a:cs typeface="Times New Roman"/>
                        </a:rPr>
                        <a:t>高雄館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2102" marR="621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100" b="1" kern="100" spc="75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標楷體"/>
                          <a:cs typeface="Times New Roman"/>
                        </a:rPr>
                        <a:t>豪華客</a:t>
                      </a:r>
                      <a:r>
                        <a:rPr lang="zh-TW" sz="1100" b="1" kern="100" spc="75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標楷體"/>
                          <a:cs typeface="Times New Roman"/>
                        </a:rPr>
                        <a:t>房</a:t>
                      </a:r>
                      <a:r>
                        <a:rPr lang="zh-TW" altLang="en-US" sz="1100" b="1" kern="100" spc="75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標楷體"/>
                          <a:cs typeface="Times New Roman"/>
                        </a:rPr>
                        <a:t>兩床</a:t>
                      </a:r>
                      <a:r>
                        <a:rPr lang="en-US" sz="1100" b="1" kern="100" spc="75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標楷體"/>
                          <a:cs typeface="Times New Roman"/>
                        </a:rPr>
                        <a:t>   </a:t>
                      </a:r>
                      <a:r>
                        <a:rPr lang="en-US" sz="1100" b="1" kern="100" spc="75" dirty="0">
                          <a:solidFill>
                            <a:schemeClr val="tx1"/>
                          </a:solidFill>
                          <a:effectLst/>
                          <a:latin typeface="標楷體"/>
                          <a:ea typeface="新細明體"/>
                          <a:cs typeface="Calibri"/>
                        </a:rPr>
                        <a:t> </a:t>
                      </a:r>
                      <a:r>
                        <a:rPr lang="en-US" sz="1100" b="1" kern="100" spc="75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新細明體"/>
                          <a:cs typeface="Calibri"/>
                        </a:rPr>
                        <a:t>NT$3,699</a:t>
                      </a:r>
                      <a:r>
                        <a:rPr lang="en-US" sz="1100" b="1" kern="100" spc="75" dirty="0" smtClean="0">
                          <a:effectLst/>
                          <a:latin typeface="標楷體"/>
                          <a:ea typeface="新細明體"/>
                          <a:cs typeface="Arial"/>
                        </a:rPr>
                        <a:t> </a:t>
                      </a:r>
                      <a:endParaRPr lang="zh-TW" sz="11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2102" marR="621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9388" lvl="0" indent="-179388" algn="just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r>
                        <a:rPr lang="zh-TW" altLang="en-US" sz="1100" kern="100" spc="75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標楷體"/>
                          <a:cs typeface="微軟正黑體"/>
                        </a:rPr>
                        <a:t>豪華客</a:t>
                      </a:r>
                      <a:r>
                        <a:rPr lang="zh-TW" sz="1100" kern="100" spc="75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標楷體"/>
                          <a:cs typeface="微軟正黑體"/>
                        </a:rPr>
                        <a:t>房住宿一晚</a:t>
                      </a:r>
                      <a:endParaRPr lang="zh-TW" sz="1100" kern="100" dirty="0">
                        <a:solidFill>
                          <a:schemeClr val="tx1"/>
                        </a:solidFill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179388" lvl="0" indent="-179388" algn="just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r>
                        <a:rPr lang="zh-TW" sz="1100" kern="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標楷體"/>
                          <a:cs typeface="Calibri"/>
                        </a:rPr>
                        <a:t>翌日早餐二客</a:t>
                      </a:r>
                      <a:endParaRPr lang="zh-TW" sz="1100" kern="100" dirty="0">
                        <a:solidFill>
                          <a:schemeClr val="tx1"/>
                        </a:solidFill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179388" lvl="0" indent="-179388" algn="just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r>
                        <a:rPr lang="zh-TW" altLang="en-US" sz="1100" kern="100" spc="75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標楷體"/>
                          <a:cs typeface="Arial"/>
                        </a:rPr>
                        <a:t>迎賓飲料券</a:t>
                      </a:r>
                      <a:r>
                        <a:rPr lang="zh-TW" sz="1100" kern="100" spc="75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標楷體"/>
                          <a:cs typeface="Arial"/>
                        </a:rPr>
                        <a:t>二張</a:t>
                      </a:r>
                      <a:endParaRPr lang="zh-TW" sz="1100" kern="100" dirty="0">
                        <a:solidFill>
                          <a:schemeClr val="tx1"/>
                        </a:solidFill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2102" marR="621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7800" lvl="0" indent="-168275" algn="l" defTabSz="914400" rtl="0" eaLnBrk="1" latinLnBrk="0" hangingPunct="1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r>
                        <a:rPr 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Times New Roman"/>
                        </a:rPr>
                        <a:t>週六及連續假日加價</a:t>
                      </a:r>
                      <a:r>
                        <a:rPr lang="en-US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Times New Roman"/>
                        </a:rPr>
                        <a:t>NT</a:t>
                      </a:r>
                      <a:r>
                        <a:rPr 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Times New Roman"/>
                        </a:rPr>
                        <a:t>$5</a:t>
                      </a:r>
                      <a:r>
                        <a:rPr lang="en-US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Times New Roman"/>
                        </a:rPr>
                        <a:t>5</a:t>
                      </a:r>
                      <a:r>
                        <a:rPr 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Times New Roman"/>
                        </a:rPr>
                        <a:t>0</a:t>
                      </a:r>
                    </a:p>
                    <a:p>
                      <a:pPr marL="177800" lvl="0" indent="-168275" algn="l" defTabSz="914400" rtl="0" eaLnBrk="1" latinLnBrk="0" hangingPunct="1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r>
                        <a:rPr lang="zh-TW" alt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Times New Roman"/>
                        </a:rPr>
                        <a:t>不適用日期</a:t>
                      </a:r>
                      <a:r>
                        <a:rPr lang="en-US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Times New Roman"/>
                        </a:rPr>
                        <a:t>: 2019/2/4-2/9</a:t>
                      </a:r>
                      <a:r>
                        <a:rPr lang="zh-TW" alt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Times New Roman"/>
                        </a:rPr>
                        <a:t>、</a:t>
                      </a:r>
                      <a:r>
                        <a:rPr lang="en-US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Times New Roman"/>
                        </a:rPr>
                        <a:t>2019/2/28-3/2</a:t>
                      </a:r>
                      <a:r>
                        <a:rPr lang="zh-TW" alt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Times New Roman"/>
                        </a:rPr>
                        <a:t>、</a:t>
                      </a:r>
                      <a:r>
                        <a:rPr lang="en-US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Times New Roman"/>
                        </a:rPr>
                        <a:t>2019/2/14 </a:t>
                      </a:r>
                      <a:r>
                        <a:rPr lang="zh-TW" alt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Times New Roman"/>
                        </a:rPr>
                        <a:t>、</a:t>
                      </a:r>
                      <a:r>
                        <a:rPr lang="en-US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Times New Roman"/>
                        </a:rPr>
                        <a:t>2019/4/4~4/6</a:t>
                      </a:r>
                      <a:r>
                        <a:rPr lang="zh-TW" alt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Times New Roman"/>
                        </a:rPr>
                        <a:t>、</a:t>
                      </a:r>
                      <a:r>
                        <a:rPr lang="en-US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Times New Roman"/>
                        </a:rPr>
                        <a:t>2019/5/11</a:t>
                      </a:r>
                      <a:r>
                        <a:rPr lang="zh-TW" alt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Times New Roman"/>
                        </a:rPr>
                        <a:t>、</a:t>
                      </a:r>
                      <a:r>
                        <a:rPr lang="en-US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Times New Roman"/>
                        </a:rPr>
                        <a:t>2019/6/7-6/8</a:t>
                      </a:r>
                      <a:r>
                        <a:rPr lang="zh-TW" alt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Times New Roman"/>
                        </a:rPr>
                        <a:t>、</a:t>
                      </a:r>
                      <a:r>
                        <a:rPr lang="en-US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Times New Roman"/>
                        </a:rPr>
                        <a:t>2019/8/17</a:t>
                      </a:r>
                      <a:r>
                        <a:rPr lang="zh-TW" alt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Times New Roman"/>
                        </a:rPr>
                        <a:t>、</a:t>
                      </a:r>
                      <a:r>
                        <a:rPr lang="en-US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Times New Roman"/>
                        </a:rPr>
                        <a:t>2019/9/13-9/14</a:t>
                      </a:r>
                      <a:r>
                        <a:rPr lang="zh-TW" alt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Times New Roman"/>
                        </a:rPr>
                        <a:t>、</a:t>
                      </a:r>
                      <a:r>
                        <a:rPr lang="en-US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Times New Roman"/>
                        </a:rPr>
                        <a:t>2019/10/10-10/12</a:t>
                      </a:r>
                      <a:r>
                        <a:rPr lang="zh-TW" alt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Times New Roman"/>
                        </a:rPr>
                        <a:t>。</a:t>
                      </a:r>
                      <a:endParaRPr lang="en-US" sz="1100" kern="100" dirty="0" smtClean="0">
                        <a:solidFill>
                          <a:schemeClr val="tx1"/>
                        </a:solidFill>
                        <a:effectLst/>
                        <a:latin typeface="+mj-lt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marL="177800" lvl="0" indent="-168275" algn="l" defTabSz="914400" rtl="0" eaLnBrk="1" latinLnBrk="0" hangingPunct="1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r>
                        <a:rPr 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Times New Roman"/>
                        </a:rPr>
                        <a:t>訂房</a:t>
                      </a:r>
                      <a:r>
                        <a:rPr lang="zh-TW" sz="1100" kern="1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Times New Roman"/>
                        </a:rPr>
                        <a:t>時需告知使用國旅卡專案，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Times New Roman"/>
                        </a:rPr>
                        <a:t>C/I</a:t>
                      </a:r>
                      <a:r>
                        <a:rPr lang="zh-TW" sz="1100" kern="1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Times New Roman"/>
                        </a:rPr>
                        <a:t>時需出示國旅卡。</a:t>
                      </a:r>
                    </a:p>
                  </a:txBody>
                  <a:tcPr marL="62102" marR="621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7800" lvl="0" indent="-168275" algn="l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r>
                        <a:rPr lang="zh-TW" altLang="en-US" sz="11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飯店→左營蓮池潭→電影圖書館→六合觀光夜市／新崛江商圈→</a:t>
                      </a:r>
                    </a:p>
                    <a:p>
                      <a:pPr marL="9525" lvl="0" indent="0" algn="l"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zh-TW" altLang="en-US" sz="11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  愛河愛之船→夜宿國賓→飯店</a:t>
                      </a:r>
                      <a:endParaRPr lang="en-US" alt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marL="9525" lvl="0" indent="0" algn="l">
                        <a:spcAft>
                          <a:spcPts val="0"/>
                        </a:spcAft>
                        <a:buFont typeface="Wingdings"/>
                        <a:buNone/>
                      </a:pPr>
                      <a:endParaRPr lang="en-US" alt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marL="9525" lvl="0" indent="0" algn="l"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zh-TW" altLang="en-US" sz="11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  飯店→壽山動物園→真愛碼頭→</a:t>
                      </a:r>
                      <a:endParaRPr lang="en-US" alt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marL="9525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None/>
                        <a:tabLst/>
                        <a:defRPr/>
                      </a:pPr>
                      <a:r>
                        <a:rPr lang="en-US" altLang="zh-TW" sz="1100" kern="100" baseline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  </a:t>
                      </a:r>
                      <a:r>
                        <a:rPr lang="zh-TW" altLang="en-US" sz="11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駁二藝術特區→飯店</a:t>
                      </a:r>
                      <a:endParaRPr lang="en-US" alt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2102" marR="621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6" name="矩形 5"/>
          <p:cNvSpPr/>
          <p:nvPr/>
        </p:nvSpPr>
        <p:spPr>
          <a:xfrm>
            <a:off x="407791" y="912255"/>
            <a:ext cx="266932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1400" dirty="0">
                <a:solidFill>
                  <a:srgbClr val="FF0000"/>
                </a:solidFill>
                <a:latin typeface="+mj-lt"/>
                <a:ea typeface="新細明體" panose="02020500000000000000" pitchFamily="18" charset="-120"/>
              </a:rPr>
              <a:t>專案期間：</a:t>
            </a:r>
            <a:r>
              <a:rPr lang="zh-TW" altLang="en-US" sz="1400" dirty="0">
                <a:solidFill>
                  <a:srgbClr val="FF0000"/>
                </a:solidFill>
                <a:latin typeface="+mj-lt"/>
                <a:ea typeface="新細明體" panose="02020500000000000000" pitchFamily="18" charset="-120"/>
                <a:cs typeface="Aharoni" panose="02010803020104030203" pitchFamily="2" charset="-79"/>
              </a:rPr>
              <a:t>即日</a:t>
            </a:r>
            <a:r>
              <a:rPr lang="zh-TW" altLang="en-US" sz="1400" dirty="0">
                <a:solidFill>
                  <a:srgbClr val="FF0000"/>
                </a:solidFill>
                <a:latin typeface="+mj-lt"/>
                <a:ea typeface="新細明體" panose="02020500000000000000" pitchFamily="18" charset="-120"/>
              </a:rPr>
              <a:t>起至</a:t>
            </a:r>
            <a:r>
              <a:rPr lang="en-US" altLang="zh-TW" sz="1400" dirty="0" smtClean="0">
                <a:solidFill>
                  <a:srgbClr val="FF0000"/>
                </a:solidFill>
                <a:latin typeface="+mj-lt"/>
                <a:ea typeface="新細明體" panose="02020500000000000000" pitchFamily="18" charset="-120"/>
              </a:rPr>
              <a:t>2019/12/31</a:t>
            </a:r>
            <a:endParaRPr lang="zh-TW" altLang="en-US" sz="1400" dirty="0">
              <a:solidFill>
                <a:srgbClr val="FF0000"/>
              </a:solidFill>
              <a:latin typeface="+mj-lt"/>
              <a:ea typeface="新細明體" panose="02020500000000000000" pitchFamily="18" charset="-12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446729" y="273467"/>
            <a:ext cx="83529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2000" dirty="0">
                <a:solidFill>
                  <a:srgbClr val="0000FF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國賓大飯店</a:t>
            </a:r>
            <a:endParaRPr lang="en-US" altLang="zh-TW" sz="2000" dirty="0">
              <a:solidFill>
                <a:srgbClr val="0000FF"/>
              </a:solidFill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  <a:p>
            <a:pPr algn="ctr"/>
            <a:r>
              <a:rPr lang="zh-TW" altLang="en-US" sz="2000" b="1" dirty="0">
                <a:solidFill>
                  <a:srgbClr val="0000FF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國民旅遊卡住宿優惠專案 </a:t>
            </a:r>
          </a:p>
        </p:txBody>
      </p:sp>
      <p:sp>
        <p:nvSpPr>
          <p:cNvPr id="2" name="文字方塊 1"/>
          <p:cNvSpPr txBox="1"/>
          <p:nvPr/>
        </p:nvSpPr>
        <p:spPr>
          <a:xfrm>
            <a:off x="588672" y="365800"/>
            <a:ext cx="958992" cy="52322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dirty="0">
                <a:solidFill>
                  <a:prstClr val="black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A</a:t>
            </a:r>
            <a:r>
              <a:rPr lang="zh-TW" altLang="en-US" sz="2800" dirty="0">
                <a:solidFill>
                  <a:prstClr val="black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案</a:t>
            </a:r>
          </a:p>
        </p:txBody>
      </p:sp>
      <p:sp>
        <p:nvSpPr>
          <p:cNvPr id="8" name="文字方塊 7"/>
          <p:cNvSpPr txBox="1"/>
          <p:nvPr/>
        </p:nvSpPr>
        <p:spPr>
          <a:xfrm>
            <a:off x="1547664" y="397738"/>
            <a:ext cx="12241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000" i="1" dirty="0">
                <a:solidFill>
                  <a:prstClr val="black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一泊一食</a:t>
            </a:r>
          </a:p>
        </p:txBody>
      </p:sp>
    </p:spTree>
    <p:extLst>
      <p:ext uri="{BB962C8B-B14F-4D97-AF65-F5344CB8AC3E}">
        <p14:creationId xmlns:p14="http://schemas.microsoft.com/office/powerpoint/2010/main" val="1361574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5532726"/>
              </p:ext>
            </p:extLst>
          </p:nvPr>
        </p:nvGraphicFramePr>
        <p:xfrm>
          <a:off x="475507" y="1391768"/>
          <a:ext cx="7920880" cy="5250560"/>
        </p:xfrm>
        <a:graphic>
          <a:graphicData uri="http://schemas.openxmlformats.org/drawingml/2006/table">
            <a:tbl>
              <a:tblPr firstRow="1" firstCol="1" bandRow="1"/>
              <a:tblGrid>
                <a:gridCol w="22631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8813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2759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48941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48941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764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2102" marR="621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Calibri"/>
                          <a:ea typeface="標楷體"/>
                          <a:cs typeface="Times New Roman"/>
                        </a:rPr>
                        <a:t>專案房型</a:t>
                      </a:r>
                      <a:r>
                        <a:rPr lang="en-US" sz="1100" kern="100" dirty="0">
                          <a:effectLst/>
                          <a:latin typeface="Calibri"/>
                          <a:ea typeface="標楷體"/>
                          <a:cs typeface="Times New Roman"/>
                        </a:rPr>
                        <a:t>/</a:t>
                      </a:r>
                      <a:r>
                        <a:rPr lang="zh-TW" sz="1100" kern="100" dirty="0">
                          <a:effectLst/>
                          <a:latin typeface="Calibri"/>
                          <a:ea typeface="標楷體"/>
                          <a:cs typeface="Times New Roman"/>
                        </a:rPr>
                        <a:t>價格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2102" marR="621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Calibri"/>
                          <a:ea typeface="標楷體"/>
                          <a:cs typeface="Times New Roman"/>
                        </a:rPr>
                        <a:t>專案內容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2102" marR="621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Calibri"/>
                          <a:ea typeface="標楷體"/>
                          <a:cs typeface="Times New Roman"/>
                        </a:rPr>
                        <a:t>注意事項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2102" marR="621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100" kern="100" dirty="0">
                          <a:effectLst/>
                          <a:latin typeface="Calibri"/>
                          <a:ea typeface="新細明體"/>
                          <a:cs typeface="Times New Roman"/>
                        </a:rPr>
                        <a:t>建議行桯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2102" marR="621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5361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Calibri"/>
                          <a:ea typeface="標楷體"/>
                          <a:cs typeface="Times New Roman"/>
                        </a:rPr>
                        <a:t>台北館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2102" marR="621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zh-TW" sz="11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精緻雙人房</a:t>
                      </a:r>
                      <a:endParaRPr lang="en-US" altLang="zh-TW" sz="110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algn="ctr"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en-US" sz="1100" b="1" kern="1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NT$</a:t>
                      </a:r>
                      <a:r>
                        <a:rPr lang="en-US" altLang="zh-TW" sz="1100" b="1" kern="1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5,500</a:t>
                      </a:r>
                      <a:endParaRPr lang="zh-TW" sz="1100" b="1" kern="100" dirty="0">
                        <a:solidFill>
                          <a:srgbClr val="0000FF"/>
                        </a:solidFill>
                        <a:effectLst/>
                        <a:latin typeface="+mn-lt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2102" marR="621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7800" lvl="0" indent="-168275" algn="just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r>
                        <a:rPr lang="zh-TW" sz="1100" kern="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標楷體"/>
                          <a:cs typeface="Times New Roman"/>
                        </a:rPr>
                        <a:t>精緻雙人房住宿一晚</a:t>
                      </a:r>
                      <a:endParaRPr lang="zh-TW" sz="1100" kern="100" dirty="0">
                        <a:solidFill>
                          <a:schemeClr val="tx1"/>
                        </a:solidFill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177800" lvl="0" indent="-168275" algn="just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r>
                        <a:rPr lang="zh-TW" sz="1100" kern="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標楷體"/>
                          <a:cs typeface="Times New Roman"/>
                        </a:rPr>
                        <a:t>翌日早餐二客</a:t>
                      </a:r>
                      <a:endParaRPr lang="zh-TW" sz="1100" kern="100" dirty="0">
                        <a:solidFill>
                          <a:schemeClr val="tx1"/>
                        </a:solidFill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177800" lvl="0" indent="-168275" algn="just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r>
                        <a:rPr lang="zh-TW" sz="1100" kern="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標楷體"/>
                          <a:cs typeface="Times New Roman"/>
                        </a:rPr>
                        <a:t>迎賓飲料二張</a:t>
                      </a:r>
                      <a:endParaRPr lang="en-US" altLang="zh-TW" sz="1100" kern="100" dirty="0">
                        <a:solidFill>
                          <a:schemeClr val="tx1"/>
                        </a:solidFill>
                        <a:effectLst/>
                        <a:latin typeface="Calibri"/>
                        <a:ea typeface="標楷體"/>
                        <a:cs typeface="Times New Roman"/>
                      </a:endParaRPr>
                    </a:p>
                    <a:p>
                      <a:pPr marL="177800" lvl="0" indent="-168275" algn="just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r>
                        <a:rPr lang="zh-TW" altLang="en-US" sz="1100" kern="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標楷體"/>
                          <a:cs typeface="Times New Roman"/>
                        </a:rPr>
                        <a:t>明園西餐廳 晚餐二客</a:t>
                      </a:r>
                      <a:endParaRPr lang="zh-TW" sz="1100" kern="100" dirty="0">
                        <a:solidFill>
                          <a:schemeClr val="tx1"/>
                        </a:solidFill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2102" marR="621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975" marR="0" lvl="0" indent="-17145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50000"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lang="zh-TW" altLang="en-US" sz="1100" kern="100" spc="75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不適用日期</a:t>
                      </a:r>
                      <a:r>
                        <a:rPr lang="en-US" altLang="zh-TW" sz="1100" kern="100" spc="75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:</a:t>
                      </a:r>
                    </a:p>
                    <a:p>
                      <a:r>
                        <a:rPr lang="zh-TW" altLang="zh-TW" sz="1100" kern="100" spc="75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台北國際專業展期：台北國際自行車展、台北國際電腦展、國際半導體展、台北國際禮品暨文具展</a:t>
                      </a:r>
                      <a:r>
                        <a:rPr lang="en-US" altLang="zh-TW" sz="1100" kern="100" spc="75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(</a:t>
                      </a:r>
                      <a:r>
                        <a:rPr lang="zh-TW" altLang="zh-TW" sz="1100" kern="100" spc="75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展期定義依外貿發展協會公告之日期為準</a:t>
                      </a:r>
                      <a:r>
                        <a:rPr lang="en-US" altLang="zh-TW" sz="1100" kern="100" spc="75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)</a:t>
                      </a:r>
                      <a:r>
                        <a:rPr lang="zh-TW" altLang="zh-TW" sz="1100" kern="100" spc="75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及國賓大飯店公告不得使用之特定活動日期</a:t>
                      </a:r>
                      <a:r>
                        <a:rPr lang="zh-TW" altLang="en-US" sz="1100" kern="100" spc="75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Arial"/>
                        </a:rPr>
                        <a:t>。</a:t>
                      </a:r>
                      <a:r>
                        <a:rPr lang="en-US" altLang="zh-TW" sz="1100" kern="100" spc="75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Arial"/>
                        </a:rPr>
                        <a:t> </a:t>
                      </a:r>
                    </a:p>
                    <a:p>
                      <a:pPr marL="180975" marR="0" lvl="0" indent="-17145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50000"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lang="zh-TW" altLang="zh-TW" sz="1100" kern="100" spc="75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訂房時需告知使用國旅卡專案，</a:t>
                      </a:r>
                      <a:r>
                        <a:rPr lang="en-US" altLang="zh-TW" sz="1100" kern="100" spc="75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Arial"/>
                        </a:rPr>
                        <a:t>C/I</a:t>
                      </a:r>
                      <a:r>
                        <a:rPr lang="zh-TW" altLang="zh-TW" sz="1100" kern="100" spc="75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時需出示國旅卡。</a:t>
                      </a:r>
                      <a:endParaRPr lang="zh-TW" altLang="zh-TW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2102" marR="621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7800" marR="0" lvl="0" indent="-1682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Char char=""/>
                        <a:tabLst/>
                        <a:defRPr/>
                      </a:pPr>
                      <a:r>
                        <a:rPr lang="zh-TW" altLang="en-US" sz="11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飯店</a:t>
                      </a:r>
                      <a:r>
                        <a:rPr lang="zh-TW" altLang="en-US" sz="1100" kern="100" dirty="0">
                          <a:effectLst/>
                          <a:latin typeface="新細明體"/>
                          <a:ea typeface="新細明體"/>
                          <a:cs typeface="Times New Roman"/>
                        </a:rPr>
                        <a:t>→</a:t>
                      </a:r>
                      <a:r>
                        <a:rPr lang="zh-TW" altLang="en-US" sz="11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中正紀念堂</a:t>
                      </a:r>
                      <a:r>
                        <a:rPr kumimoji="0" lang="zh-TW" altLang="en-US" sz="11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新細明體"/>
                          <a:ea typeface="+mn-ea"/>
                          <a:cs typeface="Times New Roman"/>
                        </a:rPr>
                        <a:t>→</a:t>
                      </a:r>
                      <a:r>
                        <a:rPr lang="zh-TW" altLang="en-US" sz="11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台北</a:t>
                      </a:r>
                      <a:r>
                        <a:rPr lang="en-US" altLang="zh-TW" sz="11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101→</a:t>
                      </a:r>
                      <a:r>
                        <a:rPr lang="zh-TW" altLang="en-US" sz="11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陽明山</a:t>
                      </a:r>
                      <a:r>
                        <a:rPr lang="zh-TW" altLang="en-US" sz="1100" dirty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 Unicode MS" panose="020B0604020202020204" pitchFamily="34" charset="-120"/>
                        </a:rPr>
                        <a:t>→</a:t>
                      </a:r>
                      <a:r>
                        <a:rPr lang="zh-TW" altLang="zh-TW" sz="1100" dirty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 Unicode MS" panose="020B0604020202020204" pitchFamily="34" charset="-120"/>
                        </a:rPr>
                        <a:t>飯店</a:t>
                      </a:r>
                      <a:endParaRPr lang="en-US" altLang="zh-TW" sz="110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Arial Unicode MS" panose="020B0604020202020204" pitchFamily="34" charset="-120"/>
                      </a:endParaRPr>
                    </a:p>
                    <a:p>
                      <a:pPr marL="177800" lvl="0" indent="-168275" algn="l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endParaRPr lang="en-US" alt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marL="177800" marR="0" lvl="0" indent="-1682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Char char=""/>
                        <a:tabLst/>
                        <a:defRPr/>
                      </a:pPr>
                      <a:r>
                        <a:rPr lang="zh-TW" altLang="zh-TW" sz="1100" dirty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 Unicode MS" panose="020B0604020202020204" pitchFamily="34" charset="-120"/>
                        </a:rPr>
                        <a:t>飯店</a:t>
                      </a:r>
                      <a:r>
                        <a:rPr lang="zh-TW" altLang="en-US" sz="1100" dirty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 Unicode MS" panose="020B0604020202020204" pitchFamily="34" charset="-120"/>
                        </a:rPr>
                        <a:t>→關</a:t>
                      </a:r>
                      <a:r>
                        <a:rPr lang="zh-TW" altLang="zh-TW" sz="1100" dirty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 Unicode MS" panose="020B0604020202020204" pitchFamily="34" charset="-120"/>
                        </a:rPr>
                        <a:t>渡宮</a:t>
                      </a:r>
                      <a:r>
                        <a:rPr lang="zh-TW" altLang="en-US" sz="1100" dirty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 Unicode MS" panose="020B0604020202020204" pitchFamily="34" charset="-120"/>
                        </a:rPr>
                        <a:t>→</a:t>
                      </a:r>
                      <a:r>
                        <a:rPr lang="zh-TW" altLang="zh-TW" sz="1100" dirty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 Unicode MS" panose="020B0604020202020204" pitchFamily="34" charset="-120"/>
                        </a:rPr>
                        <a:t>淡水老街</a:t>
                      </a:r>
                      <a:r>
                        <a:rPr lang="zh-TW" altLang="en-US" sz="1100" dirty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 Unicode MS" panose="020B0604020202020204" pitchFamily="34" charset="-120"/>
                        </a:rPr>
                        <a:t>→</a:t>
                      </a:r>
                      <a:r>
                        <a:rPr lang="zh-TW" altLang="zh-TW" sz="1100" dirty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 Unicode MS" panose="020B0604020202020204" pitchFamily="34" charset="-120"/>
                        </a:rPr>
                        <a:t>漁人碼頭</a:t>
                      </a:r>
                      <a:r>
                        <a:rPr lang="zh-TW" altLang="en-US" sz="1100" dirty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 Unicode MS" panose="020B0604020202020204" pitchFamily="34" charset="-120"/>
                        </a:rPr>
                        <a:t>→</a:t>
                      </a:r>
                      <a:r>
                        <a:rPr lang="zh-TW" altLang="zh-TW" sz="1100" dirty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 Unicode MS" panose="020B0604020202020204" pitchFamily="34" charset="-120"/>
                        </a:rPr>
                        <a:t>飯店</a:t>
                      </a:r>
                      <a:endParaRPr lang="en-US" altLang="zh-TW" sz="110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Arial Unicode MS" panose="020B0604020202020204" pitchFamily="34" charset="-120"/>
                      </a:endParaRPr>
                    </a:p>
                  </a:txBody>
                  <a:tcPr marL="62102" marR="621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0322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Calibri"/>
                          <a:ea typeface="標楷體"/>
                          <a:cs typeface="Times New Roman"/>
                        </a:rPr>
                        <a:t>新竹館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2102" marR="621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zh-TW" sz="1100" b="1" kern="100" spc="-100" baseline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Calibri"/>
                        </a:rPr>
                        <a:t>豪華客房雙人房</a:t>
                      </a:r>
                      <a:endParaRPr lang="en-US" altLang="zh-TW" sz="1100" b="1" kern="100" spc="-100" baseline="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Calibri"/>
                      </a:endParaRPr>
                    </a:p>
                    <a:p>
                      <a:pPr algn="ctr"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en-US" sz="1100" b="1" kern="1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Calibri"/>
                        </a:rPr>
                        <a:t>NT$</a:t>
                      </a:r>
                      <a:r>
                        <a:rPr lang="en-US" altLang="zh-TW" sz="1100" b="1" kern="1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Calibri"/>
                        </a:rPr>
                        <a:t>5,500</a:t>
                      </a:r>
                      <a:endParaRPr lang="zh-TW" sz="1100" b="1" kern="100" dirty="0">
                        <a:solidFill>
                          <a:srgbClr val="0000FF"/>
                        </a:solidFill>
                        <a:effectLst/>
                        <a:latin typeface="+mn-lt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algn="ctr"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en-US" sz="1100" b="1" kern="100" spc="-150" baseline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Calibri"/>
                        </a:rPr>
                        <a:t>(</a:t>
                      </a:r>
                      <a:r>
                        <a:rPr lang="zh-TW" sz="1100" b="1" kern="100" spc="-150" baseline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Calibri"/>
                        </a:rPr>
                        <a:t>一大床或兩小床</a:t>
                      </a:r>
                      <a:r>
                        <a:rPr lang="en-US" sz="1100" b="1" kern="100" spc="-150" baseline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Calibri"/>
                        </a:rPr>
                        <a:t>) </a:t>
                      </a:r>
                      <a:endParaRPr lang="zh-TW" sz="1100" b="1" kern="100" spc="-150" baseline="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2102" marR="621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7800" lvl="0" indent="-177800" algn="just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r>
                        <a:rPr lang="zh-TW" sz="1100" kern="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標楷體"/>
                          <a:cs typeface="Calibri"/>
                        </a:rPr>
                        <a:t>豪華客房住宿一晚</a:t>
                      </a:r>
                      <a:endParaRPr lang="zh-TW" sz="1100" kern="100" dirty="0">
                        <a:solidFill>
                          <a:schemeClr val="tx1"/>
                        </a:solidFill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177800" lvl="0" indent="-177800" algn="just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r>
                        <a:rPr lang="zh-TW" sz="1100" kern="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標楷體"/>
                          <a:cs typeface="Calibri"/>
                        </a:rPr>
                        <a:t>翌日早餐二客</a:t>
                      </a:r>
                      <a:endParaRPr lang="zh-TW" sz="1100" kern="100" dirty="0">
                        <a:solidFill>
                          <a:schemeClr val="tx1"/>
                        </a:solidFill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177800" lvl="0" indent="-177800" algn="just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r>
                        <a:rPr lang="zh-TW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/>
                          <a:cs typeface="Calibri"/>
                        </a:rPr>
                        <a:t>國賓</a:t>
                      </a:r>
                      <a:r>
                        <a:rPr lang="zh-TW" alt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/>
                          <a:cs typeface="Calibri"/>
                        </a:rPr>
                        <a:t>精美小禮每房一個</a:t>
                      </a:r>
                      <a:endParaRPr lang="zh-TW" altLang="zh-TW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/>
                      </a:endParaRPr>
                    </a:p>
                    <a:p>
                      <a:pPr marL="177800" lvl="0" indent="-177800" algn="just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r>
                        <a:rPr lang="zh-TW" altLang="en-US" sz="1100" kern="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標楷體"/>
                          <a:cs typeface="Times New Roman"/>
                        </a:rPr>
                        <a:t>八方燴西餐廳 晚餐二客</a:t>
                      </a:r>
                      <a:endParaRPr lang="zh-TW" sz="1100" kern="100" dirty="0">
                        <a:solidFill>
                          <a:schemeClr val="tx1"/>
                        </a:solidFill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2102" marR="621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7800" lvl="0" indent="-168275" algn="l" defTabSz="914400" rtl="0" eaLnBrk="1" latinLnBrk="0" hangingPunct="1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r>
                        <a:rPr lang="zh-TW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訂房時需告知使用國旅卡專案，</a:t>
                      </a:r>
                      <a:r>
                        <a:rPr lang="en-US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C/I</a:t>
                      </a:r>
                      <a:r>
                        <a:rPr lang="zh-TW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時需出示國旅卡。</a:t>
                      </a:r>
                      <a:endParaRPr lang="en-US" altLang="zh-TW" sz="1100" kern="1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marL="177800" lvl="0" indent="-168275" algn="l" defTabSz="914400" rtl="0" eaLnBrk="1" latinLnBrk="0" hangingPunct="1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r>
                        <a:rPr lang="zh-TW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不適用日期：</a:t>
                      </a:r>
                      <a:r>
                        <a:rPr lang="en-US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2019/2/2~2/8</a:t>
                      </a:r>
                      <a:r>
                        <a:rPr lang="zh-TW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、</a:t>
                      </a:r>
                      <a:r>
                        <a:rPr lang="en-US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2019/2/28~3/2</a:t>
                      </a:r>
                      <a:r>
                        <a:rPr lang="zh-TW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、</a:t>
                      </a:r>
                      <a:r>
                        <a:rPr lang="en-US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2019/4/4~4/6</a:t>
                      </a:r>
                      <a:r>
                        <a:rPr lang="zh-TW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、</a:t>
                      </a:r>
                      <a:r>
                        <a:rPr lang="en-US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2019/6/7~6/8</a:t>
                      </a:r>
                      <a:r>
                        <a:rPr lang="zh-TW" alt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、</a:t>
                      </a:r>
                      <a:r>
                        <a:rPr lang="en-US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2019/9/13~9/14</a:t>
                      </a:r>
                      <a:r>
                        <a:rPr lang="zh-TW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、</a:t>
                      </a:r>
                      <a:r>
                        <a:rPr lang="en-US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2019/10/10~10/12</a:t>
                      </a:r>
                      <a:r>
                        <a:rPr lang="zh-TW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。</a:t>
                      </a:r>
                      <a:endParaRPr lang="zh-TW" altLang="en-US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2102" marR="621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7800" lvl="0" indent="-168275" algn="l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r>
                        <a:rPr lang="zh-TW" altLang="en-US" sz="11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飯店→主題樂園一日遊</a:t>
                      </a:r>
                      <a:r>
                        <a:rPr lang="en-US" altLang="zh-TW" sz="11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(</a:t>
                      </a:r>
                      <a:r>
                        <a:rPr lang="zh-TW" altLang="en-US" sz="11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六福村</a:t>
                      </a:r>
                      <a:r>
                        <a:rPr lang="en-US" altLang="zh-TW" sz="11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/</a:t>
                      </a:r>
                      <a:r>
                        <a:rPr lang="zh-TW" altLang="en-US" sz="11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小人國</a:t>
                      </a:r>
                      <a:r>
                        <a:rPr lang="en-US" altLang="zh-TW" sz="11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/</a:t>
                      </a:r>
                      <a:r>
                        <a:rPr lang="zh-TW" altLang="en-US" sz="11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綠世界生態農場</a:t>
                      </a:r>
                      <a:r>
                        <a:rPr lang="en-US" altLang="zh-TW" sz="11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)→</a:t>
                      </a:r>
                      <a:r>
                        <a:rPr lang="zh-TW" altLang="en-US" sz="11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飯店</a:t>
                      </a:r>
                    </a:p>
                    <a:p>
                      <a:pPr marL="177800" lvl="0" indent="-168275" algn="l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endParaRPr lang="zh-TW" altLang="en-US" sz="110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marL="177800" lvl="0" indent="-168275" algn="l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r>
                        <a:rPr lang="zh-TW" altLang="en-US" sz="11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飯店→內灣老街→薰衣草森林→飯店</a:t>
                      </a:r>
                    </a:p>
                    <a:p>
                      <a:pPr marL="177800" lvl="0" indent="-168275" algn="l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endParaRPr lang="zh-TW" altLang="en-US" sz="110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marL="177800" lvl="0" indent="-168275" algn="l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r>
                        <a:rPr lang="zh-TW" altLang="en-US" sz="11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飯店→寶山水庫→峨嵋單車→北埔冷泉→北埔老街</a:t>
                      </a:r>
                      <a:r>
                        <a:rPr lang="en-US" altLang="zh-TW" sz="11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(</a:t>
                      </a:r>
                      <a:r>
                        <a:rPr lang="zh-TW" altLang="en-US" sz="11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擂茶</a:t>
                      </a:r>
                      <a:r>
                        <a:rPr lang="en-US" altLang="zh-TW" sz="11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DIY)→</a:t>
                      </a:r>
                      <a:r>
                        <a:rPr lang="zh-TW" altLang="en-US" sz="11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飯店</a:t>
                      </a:r>
                    </a:p>
                    <a:p>
                      <a:pPr marL="177800" lvl="0" indent="-168275" algn="l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endParaRPr lang="zh-TW" altLang="en-US" sz="110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marL="177800" lvl="0" indent="-168275" algn="l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r>
                        <a:rPr lang="zh-TW" altLang="en-US" sz="11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飯店→玻工館→動物園→青青草原→飯店</a:t>
                      </a:r>
                      <a:endParaRPr lang="zh-TW" sz="110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2102" marR="621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2870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Calibri"/>
                          <a:ea typeface="標楷體"/>
                          <a:cs typeface="Times New Roman"/>
                        </a:rPr>
                        <a:t>高雄館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2102" marR="621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豪華港景客房</a:t>
                      </a:r>
                      <a:r>
                        <a:rPr lang="zh-TW" altLang="en-US" sz="1100" b="1" kern="100" spc="75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/>
                          <a:cs typeface="Times New Roman"/>
                        </a:rPr>
                        <a:t>兩床</a:t>
                      </a:r>
                      <a:r>
                        <a:rPr lang="en-US" sz="1100" b="1" kern="100" spc="75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/>
                          <a:cs typeface="Times New Roman"/>
                        </a:rPr>
                        <a:t> </a:t>
                      </a:r>
                      <a:r>
                        <a:rPr lang="zh-TW" altLang="en-US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endParaRPr lang="en-US" altLang="zh-TW" sz="11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100" b="1" dirty="0">
                          <a:solidFill>
                            <a:schemeClr val="tx2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100" b="1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</a:rPr>
                        <a:t>$</a:t>
                      </a:r>
                      <a:r>
                        <a:rPr lang="en-US" altLang="zh-TW" sz="1100" b="1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</a:rPr>
                        <a:t>5,500 </a:t>
                      </a:r>
                      <a:endParaRPr lang="en-US" altLang="zh-TW" sz="1100" b="1" dirty="0">
                        <a:solidFill>
                          <a:srgbClr val="0000FF"/>
                        </a:solidFill>
                        <a:effectLst/>
                        <a:latin typeface="+mn-lt"/>
                        <a:ea typeface="標楷體" panose="03000509000000000000" pitchFamily="65" charset="-120"/>
                      </a:endParaRPr>
                    </a:p>
                  </a:txBody>
                  <a:tcPr marL="62102" marR="621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9388" lvl="0" indent="-179388" algn="just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r>
                        <a:rPr lang="zh-TW" altLang="en-US" sz="1100" kern="100" spc="75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標楷體"/>
                          <a:cs typeface="微軟正黑體"/>
                        </a:rPr>
                        <a:t>豪華港景客</a:t>
                      </a:r>
                      <a:r>
                        <a:rPr lang="zh-TW" sz="1100" kern="100" spc="75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標楷體"/>
                          <a:cs typeface="微軟正黑體"/>
                        </a:rPr>
                        <a:t>房住宿一晚</a:t>
                      </a:r>
                      <a:endParaRPr lang="zh-TW" sz="1100" kern="100" dirty="0">
                        <a:solidFill>
                          <a:schemeClr val="tx1"/>
                        </a:solidFill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179388" lvl="0" indent="-179388" algn="just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r>
                        <a:rPr lang="zh-TW" sz="1100" kern="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標楷體"/>
                          <a:cs typeface="Calibri"/>
                        </a:rPr>
                        <a:t>翌日早餐二客</a:t>
                      </a:r>
                      <a:endParaRPr lang="zh-TW" sz="1100" kern="100" dirty="0">
                        <a:solidFill>
                          <a:schemeClr val="tx1"/>
                        </a:solidFill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179388" lvl="0" indent="-179388" algn="just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r>
                        <a:rPr lang="zh-TW" altLang="en-US" sz="1100" kern="100" spc="75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標楷體"/>
                          <a:cs typeface="Arial"/>
                        </a:rPr>
                        <a:t>迎賓飲料券</a:t>
                      </a:r>
                      <a:r>
                        <a:rPr lang="zh-TW" sz="1100" kern="100" spc="75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標楷體"/>
                          <a:cs typeface="Arial"/>
                        </a:rPr>
                        <a:t>二張</a:t>
                      </a:r>
                      <a:endParaRPr lang="en-US" altLang="zh-TW" sz="1100" kern="100" spc="75" dirty="0">
                        <a:solidFill>
                          <a:schemeClr val="tx1"/>
                        </a:solidFill>
                        <a:effectLst/>
                        <a:latin typeface="Calibri"/>
                        <a:ea typeface="標楷體"/>
                        <a:cs typeface="Arial"/>
                      </a:endParaRPr>
                    </a:p>
                    <a:p>
                      <a:pPr marL="179388" lvl="0" indent="-179388" algn="just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r>
                        <a:rPr lang="en-US" altLang="zh-TW" sz="1100" kern="100" spc="75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標楷體"/>
                          <a:cs typeface="Arial"/>
                        </a:rPr>
                        <a:t>i River</a:t>
                      </a:r>
                      <a:r>
                        <a:rPr lang="zh-TW" altLang="en-US" sz="1100" kern="100" spc="75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標楷體"/>
                          <a:cs typeface="Arial"/>
                        </a:rPr>
                        <a:t>愛河牛排海鮮自助餐廳晚餐二客</a:t>
                      </a:r>
                      <a:endParaRPr lang="zh-TW" sz="1100" kern="100" dirty="0">
                        <a:solidFill>
                          <a:schemeClr val="tx1"/>
                        </a:solidFill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2102" marR="621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7800" lvl="0" indent="-168275" algn="l" defTabSz="914400" rtl="0" eaLnBrk="1" latinLnBrk="0" hangingPunct="1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r>
                        <a:rPr lang="zh-TW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週六及連續假日加價</a:t>
                      </a:r>
                      <a:r>
                        <a:rPr lang="en-US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NT$550</a:t>
                      </a:r>
                    </a:p>
                    <a:p>
                      <a:pPr marL="177800" lvl="0" indent="-168275" algn="l" defTabSz="914400" rtl="0" eaLnBrk="1" latinLnBrk="0" hangingPunct="1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r>
                        <a:rPr lang="zh-TW" alt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不適用日期</a:t>
                      </a:r>
                      <a:r>
                        <a:rPr lang="en-US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: 2019/2/4-2/9</a:t>
                      </a:r>
                      <a:r>
                        <a:rPr lang="zh-TW" alt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、</a:t>
                      </a:r>
                      <a:r>
                        <a:rPr lang="en-US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2019/2/28-3/2</a:t>
                      </a:r>
                      <a:r>
                        <a:rPr lang="zh-TW" alt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、</a:t>
                      </a:r>
                      <a:r>
                        <a:rPr lang="en-US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2019/2/14 </a:t>
                      </a:r>
                      <a:r>
                        <a:rPr lang="zh-TW" alt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、</a:t>
                      </a:r>
                      <a:r>
                        <a:rPr lang="en-US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2019/4/4~4/6</a:t>
                      </a:r>
                      <a:r>
                        <a:rPr lang="zh-TW" alt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、</a:t>
                      </a:r>
                      <a:r>
                        <a:rPr lang="en-US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2019/5/11</a:t>
                      </a:r>
                      <a:r>
                        <a:rPr lang="zh-TW" alt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、</a:t>
                      </a:r>
                      <a:r>
                        <a:rPr lang="en-US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2019/6/7-6/8</a:t>
                      </a:r>
                      <a:r>
                        <a:rPr lang="zh-TW" alt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、</a:t>
                      </a:r>
                      <a:r>
                        <a:rPr lang="en-US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2019/8/17</a:t>
                      </a:r>
                      <a:r>
                        <a:rPr lang="zh-TW" alt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、</a:t>
                      </a:r>
                      <a:r>
                        <a:rPr lang="en-US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2019/9/13-9/14</a:t>
                      </a:r>
                      <a:r>
                        <a:rPr lang="zh-TW" alt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、</a:t>
                      </a:r>
                      <a:r>
                        <a:rPr lang="en-US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2019/10/10-10/12</a:t>
                      </a:r>
                      <a:r>
                        <a:rPr lang="zh-TW" alt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。</a:t>
                      </a:r>
                      <a:endParaRPr lang="en-US" altLang="zh-TW" sz="1100" kern="1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marL="177800" lvl="0" indent="-168275" algn="l" defTabSz="914400" rtl="0" eaLnBrk="1" latinLnBrk="0" hangingPunct="1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r>
                        <a:rPr lang="zh-TW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訂房時需告知使用國旅卡專案，</a:t>
                      </a:r>
                      <a:r>
                        <a:rPr lang="en-US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C/I</a:t>
                      </a:r>
                      <a:r>
                        <a:rPr lang="zh-TW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時需出示國旅卡。</a:t>
                      </a:r>
                      <a:endParaRPr lang="zh-TW" altLang="zh-TW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2102" marR="621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7800" lvl="0" indent="-168275" algn="l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r>
                        <a:rPr lang="zh-TW" altLang="en-US" sz="11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飯店→左營蓮池潭→電影圖書館→六合觀光夜市／新崛江商圈→</a:t>
                      </a:r>
                    </a:p>
                    <a:p>
                      <a:pPr marL="9525" lvl="0" indent="0" algn="l"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zh-TW" altLang="en-US" sz="11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  愛河愛之船→夜宿國賓→飯店</a:t>
                      </a:r>
                      <a:endParaRPr lang="en-US" alt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marL="9525" lvl="0" indent="0" algn="l">
                        <a:spcAft>
                          <a:spcPts val="0"/>
                        </a:spcAft>
                        <a:buFont typeface="Wingdings"/>
                        <a:buNone/>
                      </a:pPr>
                      <a:endParaRPr lang="en-US" alt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marL="9525" lvl="0" indent="0" algn="l"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zh-TW" altLang="en-US" sz="11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  飯店→壽山動物園→真愛碼頭→</a:t>
                      </a:r>
                      <a:endParaRPr lang="en-US" alt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marL="9525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None/>
                        <a:tabLst/>
                        <a:defRPr/>
                      </a:pPr>
                      <a:r>
                        <a:rPr lang="en-US" altLang="zh-TW" sz="1100" kern="100" baseline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  </a:t>
                      </a:r>
                      <a:r>
                        <a:rPr lang="zh-TW" altLang="en-US" sz="11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駁二藝術特區→飯店</a:t>
                      </a:r>
                      <a:endParaRPr lang="en-US" alt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2102" marR="621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6" name="矩形 5"/>
          <p:cNvSpPr/>
          <p:nvPr/>
        </p:nvSpPr>
        <p:spPr>
          <a:xfrm>
            <a:off x="467544" y="1118627"/>
            <a:ext cx="266932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1400" dirty="0">
                <a:solidFill>
                  <a:srgbClr val="FF0000"/>
                </a:solidFill>
              </a:rPr>
              <a:t>專案期間：即日起至</a:t>
            </a:r>
            <a:r>
              <a:rPr lang="en-US" altLang="zh-TW" sz="1400" dirty="0" smtClean="0">
                <a:solidFill>
                  <a:srgbClr val="FF0000"/>
                </a:solidFill>
              </a:rPr>
              <a:t>2019/12/31</a:t>
            </a:r>
            <a:endParaRPr lang="zh-TW" altLang="en-US" sz="1400" dirty="0">
              <a:solidFill>
                <a:srgbClr val="FF0000"/>
              </a:solidFill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656350" y="584974"/>
            <a:ext cx="963322" cy="52322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dirty="0">
                <a:solidFill>
                  <a:prstClr val="black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B</a:t>
            </a:r>
            <a:r>
              <a:rPr lang="zh-TW" altLang="en-US" sz="2800" dirty="0">
                <a:solidFill>
                  <a:prstClr val="black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案</a:t>
            </a:r>
          </a:p>
        </p:txBody>
      </p:sp>
      <p:sp>
        <p:nvSpPr>
          <p:cNvPr id="8" name="文字方塊 7"/>
          <p:cNvSpPr txBox="1"/>
          <p:nvPr/>
        </p:nvSpPr>
        <p:spPr>
          <a:xfrm>
            <a:off x="1619672" y="646529"/>
            <a:ext cx="12437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000" i="1" dirty="0">
                <a:solidFill>
                  <a:prstClr val="black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一泊二食</a:t>
            </a:r>
          </a:p>
        </p:txBody>
      </p:sp>
      <p:sp>
        <p:nvSpPr>
          <p:cNvPr id="9" name="矩形 8"/>
          <p:cNvSpPr/>
          <p:nvPr/>
        </p:nvSpPr>
        <p:spPr>
          <a:xfrm>
            <a:off x="10452" y="405169"/>
            <a:ext cx="915383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2000" dirty="0">
                <a:solidFill>
                  <a:srgbClr val="0000FF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國賓大飯店</a:t>
            </a:r>
            <a:endParaRPr lang="en-US" altLang="zh-TW" sz="2000" dirty="0">
              <a:solidFill>
                <a:srgbClr val="0000FF"/>
              </a:solidFill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  <a:p>
            <a:pPr algn="ctr"/>
            <a:r>
              <a:rPr lang="zh-TW" altLang="en-US" sz="2000" b="1" dirty="0">
                <a:solidFill>
                  <a:srgbClr val="0000FF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國民旅遊卡住宿優惠專案 </a:t>
            </a:r>
          </a:p>
        </p:txBody>
      </p:sp>
    </p:spTree>
    <p:extLst>
      <p:ext uri="{BB962C8B-B14F-4D97-AF65-F5344CB8AC3E}">
        <p14:creationId xmlns:p14="http://schemas.microsoft.com/office/powerpoint/2010/main" val="22013919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2599740"/>
              </p:ext>
            </p:extLst>
          </p:nvPr>
        </p:nvGraphicFramePr>
        <p:xfrm>
          <a:off x="513226" y="1163651"/>
          <a:ext cx="8280921" cy="5505708"/>
        </p:xfrm>
        <a:graphic>
          <a:graphicData uri="http://schemas.openxmlformats.org/drawingml/2006/table">
            <a:tbl>
              <a:tblPr firstRow="1" firstCol="1" bandRow="1"/>
              <a:tblGrid>
                <a:gridCol w="25285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0333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35922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46531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133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2102" marR="621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Calibri"/>
                          <a:ea typeface="標楷體"/>
                          <a:cs typeface="Times New Roman"/>
                        </a:rPr>
                        <a:t>專案房型</a:t>
                      </a:r>
                      <a:r>
                        <a:rPr lang="en-US" sz="1100" kern="100" dirty="0">
                          <a:effectLst/>
                          <a:latin typeface="Calibri"/>
                          <a:ea typeface="標楷體"/>
                          <a:cs typeface="Times New Roman"/>
                        </a:rPr>
                        <a:t>/</a:t>
                      </a:r>
                      <a:r>
                        <a:rPr lang="zh-TW" sz="1100" kern="100" dirty="0">
                          <a:effectLst/>
                          <a:latin typeface="Calibri"/>
                          <a:ea typeface="標楷體"/>
                          <a:cs typeface="Times New Roman"/>
                        </a:rPr>
                        <a:t>價格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2102" marR="621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Calibri"/>
                          <a:ea typeface="標楷體"/>
                          <a:cs typeface="Times New Roman"/>
                        </a:rPr>
                        <a:t>專案內容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2102" marR="621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Calibri"/>
                          <a:ea typeface="標楷體"/>
                          <a:cs typeface="Times New Roman"/>
                        </a:rPr>
                        <a:t>注意事項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2102" marR="621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100" kern="100" dirty="0">
                          <a:effectLst/>
                          <a:latin typeface="Calibri"/>
                          <a:ea typeface="新細明體"/>
                          <a:cs typeface="Times New Roman"/>
                        </a:rPr>
                        <a:t>建議行程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2102" marR="621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7793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Calibri"/>
                          <a:ea typeface="標楷體"/>
                          <a:cs typeface="Times New Roman"/>
                        </a:rPr>
                        <a:t>台北館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2102" marR="621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zh-TW" sz="11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精緻雙人房</a:t>
                      </a:r>
                      <a:endParaRPr lang="en-US" altLang="zh-TW" sz="110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algn="ctr"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en-US" sz="1100" b="1" kern="1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NT$</a:t>
                      </a:r>
                      <a:r>
                        <a:rPr lang="zh-TW" altLang="en-US" sz="1100" b="1" kern="1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 </a:t>
                      </a:r>
                      <a:r>
                        <a:rPr lang="en-US" altLang="zh-TW" sz="1100" b="1" kern="1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9400</a:t>
                      </a:r>
                      <a:endParaRPr lang="zh-TW" sz="1100" b="1" kern="100" dirty="0">
                        <a:solidFill>
                          <a:srgbClr val="0000FF"/>
                        </a:solidFill>
                        <a:effectLst/>
                        <a:latin typeface="+mn-lt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2102" marR="621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7800" lvl="0" indent="-168275" algn="just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r>
                        <a:rPr lang="zh-TW" sz="1100" kern="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標楷體"/>
                          <a:cs typeface="Times New Roman"/>
                        </a:rPr>
                        <a:t>精緻雙人房住宿</a:t>
                      </a:r>
                      <a:r>
                        <a:rPr lang="zh-TW" altLang="en-US" sz="1100" kern="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標楷體"/>
                          <a:cs typeface="Times New Roman"/>
                        </a:rPr>
                        <a:t>二</a:t>
                      </a:r>
                      <a:r>
                        <a:rPr lang="zh-TW" sz="1100" kern="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標楷體"/>
                          <a:cs typeface="Times New Roman"/>
                        </a:rPr>
                        <a:t>晚</a:t>
                      </a:r>
                      <a:endParaRPr lang="zh-TW" sz="1100" kern="100" dirty="0">
                        <a:solidFill>
                          <a:schemeClr val="tx1"/>
                        </a:solidFill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177800" lvl="0" indent="-168275" algn="just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r>
                        <a:rPr lang="zh-TW" sz="1100" kern="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標楷體"/>
                          <a:cs typeface="Times New Roman"/>
                        </a:rPr>
                        <a:t>翌日早餐二客</a:t>
                      </a:r>
                      <a:r>
                        <a:rPr lang="zh-TW" altLang="en-US" sz="1100" kern="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標楷體"/>
                          <a:cs typeface="Times New Roman"/>
                        </a:rPr>
                        <a:t> </a:t>
                      </a:r>
                      <a:r>
                        <a:rPr lang="en-US" altLang="zh-TW" sz="1100" kern="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標楷體"/>
                          <a:cs typeface="Times New Roman"/>
                        </a:rPr>
                        <a:t>X</a:t>
                      </a:r>
                      <a:r>
                        <a:rPr lang="zh-TW" altLang="en-US" sz="1100" kern="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標楷體"/>
                          <a:cs typeface="Times New Roman"/>
                        </a:rPr>
                        <a:t> </a:t>
                      </a:r>
                      <a:r>
                        <a:rPr lang="en-US" altLang="zh-TW" sz="1100" kern="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標楷體"/>
                          <a:cs typeface="Times New Roman"/>
                        </a:rPr>
                        <a:t>2</a:t>
                      </a:r>
                      <a:endParaRPr lang="zh-TW" sz="1100" kern="100" dirty="0">
                        <a:solidFill>
                          <a:schemeClr val="tx1"/>
                        </a:solidFill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177800" lvl="0" indent="-168275" algn="just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r>
                        <a:rPr lang="zh-TW" sz="1100" kern="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標楷體"/>
                          <a:cs typeface="Times New Roman"/>
                        </a:rPr>
                        <a:t>迎賓飲料</a:t>
                      </a:r>
                      <a:r>
                        <a:rPr lang="zh-TW" altLang="en-US" sz="1100" kern="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標楷體"/>
                          <a:cs typeface="Times New Roman"/>
                        </a:rPr>
                        <a:t>二</a:t>
                      </a:r>
                      <a:r>
                        <a:rPr lang="zh-TW" sz="1100" kern="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標楷體"/>
                          <a:cs typeface="Times New Roman"/>
                        </a:rPr>
                        <a:t>張</a:t>
                      </a:r>
                      <a:endParaRPr lang="en-US" altLang="zh-TW" sz="1100" kern="100" dirty="0">
                        <a:solidFill>
                          <a:schemeClr val="tx1"/>
                        </a:solidFill>
                        <a:effectLst/>
                        <a:latin typeface="Calibri"/>
                        <a:ea typeface="標楷體"/>
                        <a:cs typeface="Times New Roman"/>
                      </a:endParaRPr>
                    </a:p>
                    <a:p>
                      <a:pPr marL="177800" lvl="0" indent="-168275" algn="just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r>
                        <a:rPr lang="zh-TW" altLang="en-US" sz="1100" kern="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標楷體"/>
                          <a:cs typeface="Times New Roman"/>
                        </a:rPr>
                        <a:t>明園西餐廳 晚餐二客</a:t>
                      </a:r>
                      <a:endParaRPr lang="zh-TW" sz="1100" kern="100" dirty="0">
                        <a:solidFill>
                          <a:schemeClr val="tx1"/>
                        </a:solidFill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2102" marR="621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975" marR="0" lvl="0" indent="-17145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50000"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lang="zh-TW" altLang="en-US" sz="1100" kern="100" spc="75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不適用日期</a:t>
                      </a:r>
                      <a:r>
                        <a:rPr lang="en-US" altLang="zh-TW" sz="1100" kern="100" spc="75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:</a:t>
                      </a:r>
                    </a:p>
                    <a:p>
                      <a:r>
                        <a:rPr lang="zh-TW" altLang="zh-TW" sz="1100" kern="100" spc="75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台北國際專業展期：台北國際自行車展、台北國際電腦展、國際半導體展、台北國際禮品暨文具展</a:t>
                      </a:r>
                      <a:r>
                        <a:rPr lang="en-US" altLang="zh-TW" sz="1100" kern="100" spc="75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(</a:t>
                      </a:r>
                      <a:r>
                        <a:rPr lang="zh-TW" altLang="zh-TW" sz="1100" kern="100" spc="75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展期定義依外貿發展協會公告之日期為準</a:t>
                      </a:r>
                      <a:r>
                        <a:rPr lang="en-US" altLang="zh-TW" sz="1100" kern="100" spc="75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)</a:t>
                      </a:r>
                      <a:r>
                        <a:rPr lang="zh-TW" altLang="zh-TW" sz="1100" kern="100" spc="75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及國賓大飯店公告不得使用之特定活動日期</a:t>
                      </a:r>
                      <a:r>
                        <a:rPr lang="zh-TW" altLang="en-US" sz="1100" kern="100" spc="75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Arial"/>
                        </a:rPr>
                        <a:t>。</a:t>
                      </a:r>
                      <a:r>
                        <a:rPr lang="en-US" altLang="zh-TW" sz="1100" kern="100" spc="75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Arial"/>
                        </a:rPr>
                        <a:t> </a:t>
                      </a:r>
                    </a:p>
                    <a:p>
                      <a:pPr marL="180975" marR="0" lvl="0" indent="-17145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50000"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lang="zh-TW" altLang="zh-TW" sz="1100" kern="100" spc="75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訂房時需告知使用國旅卡專案，</a:t>
                      </a:r>
                      <a:r>
                        <a:rPr lang="en-US" altLang="zh-TW" sz="1100" kern="100" spc="75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Arial"/>
                        </a:rPr>
                        <a:t>C/I</a:t>
                      </a:r>
                      <a:r>
                        <a:rPr lang="zh-TW" altLang="zh-TW" sz="1100" kern="100" spc="75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時需出示國旅卡。</a:t>
                      </a:r>
                      <a:endParaRPr lang="zh-TW" altLang="zh-TW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2102" marR="621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7800" marR="0" lvl="0" indent="-1682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Char char=""/>
                        <a:tabLst/>
                        <a:defRPr/>
                      </a:pPr>
                      <a:r>
                        <a:rPr lang="zh-TW" altLang="en-US" sz="11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飯店</a:t>
                      </a:r>
                      <a:r>
                        <a:rPr lang="zh-TW" altLang="en-US" sz="1100" kern="100" dirty="0">
                          <a:effectLst/>
                          <a:latin typeface="新細明體"/>
                          <a:ea typeface="新細明體"/>
                          <a:cs typeface="Times New Roman"/>
                        </a:rPr>
                        <a:t>→</a:t>
                      </a:r>
                      <a:r>
                        <a:rPr lang="zh-TW" altLang="en-US" sz="11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中正紀念堂</a:t>
                      </a:r>
                      <a:r>
                        <a:rPr kumimoji="0" lang="zh-TW" altLang="en-US" sz="11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新細明體"/>
                          <a:ea typeface="+mn-ea"/>
                          <a:cs typeface="Times New Roman"/>
                        </a:rPr>
                        <a:t>→</a:t>
                      </a:r>
                      <a:r>
                        <a:rPr lang="zh-TW" altLang="en-US" sz="11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台北</a:t>
                      </a:r>
                      <a:r>
                        <a:rPr lang="en-US" altLang="zh-TW" sz="11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101→</a:t>
                      </a:r>
                      <a:r>
                        <a:rPr lang="zh-TW" altLang="en-US" sz="11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陽明山</a:t>
                      </a:r>
                      <a:r>
                        <a:rPr lang="zh-TW" altLang="en-US" sz="1100" dirty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 Unicode MS" panose="020B0604020202020204" pitchFamily="34" charset="-120"/>
                        </a:rPr>
                        <a:t>→</a:t>
                      </a:r>
                      <a:r>
                        <a:rPr lang="zh-TW" altLang="zh-TW" sz="1100" dirty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 Unicode MS" panose="020B0604020202020204" pitchFamily="34" charset="-120"/>
                        </a:rPr>
                        <a:t>飯店</a:t>
                      </a:r>
                      <a:endParaRPr lang="en-US" altLang="zh-TW" sz="110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Arial Unicode MS" panose="020B0604020202020204" pitchFamily="34" charset="-120"/>
                      </a:endParaRPr>
                    </a:p>
                    <a:p>
                      <a:pPr marL="177800" lvl="0" indent="-168275" algn="l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endParaRPr lang="en-US" alt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marL="177800" marR="0" lvl="0" indent="-1682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Char char=""/>
                        <a:tabLst/>
                        <a:defRPr/>
                      </a:pPr>
                      <a:r>
                        <a:rPr lang="zh-TW" altLang="zh-TW" sz="1100" dirty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 Unicode MS" panose="020B0604020202020204" pitchFamily="34" charset="-120"/>
                        </a:rPr>
                        <a:t>飯店</a:t>
                      </a:r>
                      <a:r>
                        <a:rPr lang="zh-TW" altLang="en-US" sz="1100" dirty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 Unicode MS" panose="020B0604020202020204" pitchFamily="34" charset="-120"/>
                        </a:rPr>
                        <a:t>→關</a:t>
                      </a:r>
                      <a:r>
                        <a:rPr lang="zh-TW" altLang="zh-TW" sz="1100" dirty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 Unicode MS" panose="020B0604020202020204" pitchFamily="34" charset="-120"/>
                        </a:rPr>
                        <a:t>渡宮</a:t>
                      </a:r>
                      <a:r>
                        <a:rPr lang="zh-TW" altLang="en-US" sz="1100" dirty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 Unicode MS" panose="020B0604020202020204" pitchFamily="34" charset="-120"/>
                        </a:rPr>
                        <a:t>→</a:t>
                      </a:r>
                      <a:r>
                        <a:rPr lang="zh-TW" altLang="zh-TW" sz="1100" dirty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 Unicode MS" panose="020B0604020202020204" pitchFamily="34" charset="-120"/>
                        </a:rPr>
                        <a:t>淡水老街</a:t>
                      </a:r>
                      <a:r>
                        <a:rPr lang="zh-TW" altLang="en-US" sz="1100" dirty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 Unicode MS" panose="020B0604020202020204" pitchFamily="34" charset="-120"/>
                        </a:rPr>
                        <a:t>→</a:t>
                      </a:r>
                      <a:r>
                        <a:rPr lang="zh-TW" altLang="zh-TW" sz="1100" dirty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 Unicode MS" panose="020B0604020202020204" pitchFamily="34" charset="-120"/>
                        </a:rPr>
                        <a:t>漁人碼頭</a:t>
                      </a:r>
                      <a:r>
                        <a:rPr lang="zh-TW" altLang="en-US" sz="1100" dirty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 Unicode MS" panose="020B0604020202020204" pitchFamily="34" charset="-120"/>
                        </a:rPr>
                        <a:t>→</a:t>
                      </a:r>
                      <a:r>
                        <a:rPr lang="zh-TW" altLang="zh-TW" sz="1100" dirty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 Unicode MS" panose="020B0604020202020204" pitchFamily="34" charset="-120"/>
                        </a:rPr>
                        <a:t>飯店</a:t>
                      </a:r>
                      <a:endParaRPr lang="en-US" altLang="zh-TW" sz="110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Arial Unicode MS" panose="020B0604020202020204" pitchFamily="34" charset="-120"/>
                      </a:endParaRPr>
                    </a:p>
                    <a:p>
                      <a:pPr marL="177800" lvl="0" indent="-168275" algn="l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endParaRPr lang="zh-TW" altLang="en-US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2102" marR="621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9329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Calibri"/>
                          <a:ea typeface="標楷體"/>
                          <a:cs typeface="Times New Roman"/>
                        </a:rPr>
                        <a:t>新竹館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2102" marR="621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zh-TW" sz="11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Calibri"/>
                        </a:rPr>
                        <a:t>豪華客房雙人房</a:t>
                      </a:r>
                      <a:endParaRPr lang="en-US" altLang="zh-TW" sz="110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Calibri"/>
                      </a:endParaRPr>
                    </a:p>
                    <a:p>
                      <a:pPr algn="ctr"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en-US" sz="1100" b="1" kern="1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Calibri"/>
                        </a:rPr>
                        <a:t>NT$</a:t>
                      </a:r>
                      <a:r>
                        <a:rPr lang="zh-TW" altLang="en-US" sz="1100" b="1" kern="1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Calibri"/>
                        </a:rPr>
                        <a:t> </a:t>
                      </a:r>
                      <a:r>
                        <a:rPr lang="en-US" altLang="zh-TW" sz="1100" b="1" kern="1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Calibri"/>
                        </a:rPr>
                        <a:t>9400</a:t>
                      </a:r>
                      <a:endParaRPr lang="zh-TW" sz="1100" b="1" kern="100" dirty="0">
                        <a:solidFill>
                          <a:srgbClr val="0000FF"/>
                        </a:solidFill>
                        <a:effectLst/>
                        <a:latin typeface="+mn-lt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algn="ctr"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en-US" sz="11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Calibri"/>
                        </a:rPr>
                        <a:t>(</a:t>
                      </a:r>
                      <a:r>
                        <a:rPr lang="zh-TW" sz="11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Calibri"/>
                        </a:rPr>
                        <a:t>一大床或兩小床</a:t>
                      </a:r>
                      <a:r>
                        <a:rPr lang="en-US" sz="11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Calibri"/>
                        </a:rPr>
                        <a:t>) </a:t>
                      </a:r>
                      <a:endParaRPr lang="zh-TW" sz="110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2102" marR="621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7800" lvl="0" indent="-177800" algn="just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r>
                        <a:rPr lang="zh-TW" sz="1100" kern="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標楷體"/>
                          <a:cs typeface="Calibri"/>
                        </a:rPr>
                        <a:t>豪華客房住宿</a:t>
                      </a:r>
                      <a:r>
                        <a:rPr lang="zh-TW" altLang="en-US" sz="1100" kern="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標楷體"/>
                          <a:cs typeface="Calibri"/>
                        </a:rPr>
                        <a:t>二</a:t>
                      </a:r>
                      <a:r>
                        <a:rPr lang="zh-TW" sz="1100" kern="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標楷體"/>
                          <a:cs typeface="Calibri"/>
                        </a:rPr>
                        <a:t>晚</a:t>
                      </a:r>
                      <a:endParaRPr lang="zh-TW" sz="1100" kern="100" dirty="0">
                        <a:solidFill>
                          <a:schemeClr val="tx1"/>
                        </a:solidFill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177800" lvl="0" indent="-177800" algn="just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r>
                        <a:rPr lang="zh-TW" sz="1100" kern="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標楷體"/>
                          <a:cs typeface="Calibri"/>
                        </a:rPr>
                        <a:t>翌日早餐二客</a:t>
                      </a:r>
                      <a:r>
                        <a:rPr lang="en-US" altLang="zh-TW" sz="1100" kern="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標楷體"/>
                          <a:cs typeface="Calibri"/>
                        </a:rPr>
                        <a:t>X2</a:t>
                      </a:r>
                      <a:endParaRPr lang="zh-TW" sz="1100" kern="100" dirty="0">
                        <a:solidFill>
                          <a:schemeClr val="tx1"/>
                        </a:solidFill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177800" lvl="0" indent="-177800" algn="just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r>
                        <a:rPr lang="zh-TW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/>
                          <a:cs typeface="Calibri"/>
                        </a:rPr>
                        <a:t>國</a:t>
                      </a:r>
                      <a:r>
                        <a:rPr lang="zh-TW" alt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/>
                          <a:cs typeface="Calibri"/>
                        </a:rPr>
                        <a:t>賓精美小禮每房一個</a:t>
                      </a:r>
                      <a:endParaRPr lang="zh-TW" altLang="zh-TW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/>
                      </a:endParaRPr>
                    </a:p>
                    <a:p>
                      <a:pPr marL="177800" lvl="0" indent="-177800" algn="just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r>
                        <a:rPr lang="zh-TW" altLang="en-US" sz="1100" kern="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標楷體"/>
                          <a:cs typeface="Times New Roman"/>
                        </a:rPr>
                        <a:t>八方燴西餐廳 晚餐二客 </a:t>
                      </a:r>
                      <a:endParaRPr lang="zh-TW" sz="1100" kern="100" dirty="0">
                        <a:solidFill>
                          <a:schemeClr val="tx1"/>
                        </a:solidFill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2102" marR="621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7800" lvl="0" indent="-168275" algn="l" defTabSz="914400" rtl="0" eaLnBrk="1" latinLnBrk="0" hangingPunct="1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r>
                        <a:rPr lang="zh-TW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訂房時需告知使用國旅卡專案，</a:t>
                      </a:r>
                      <a:r>
                        <a:rPr lang="en-US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C/I</a:t>
                      </a:r>
                      <a:r>
                        <a:rPr lang="zh-TW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時需出示國旅卡。</a:t>
                      </a:r>
                      <a:endParaRPr lang="en-US" altLang="zh-TW" sz="1100" kern="1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marL="177800" lvl="0" indent="-168275" algn="l" defTabSz="914400" rtl="0" eaLnBrk="1" latinLnBrk="0" hangingPunct="1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r>
                        <a:rPr lang="zh-TW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不適用日期：</a:t>
                      </a:r>
                      <a:r>
                        <a:rPr lang="en-US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2019/2/2~2/8</a:t>
                      </a:r>
                      <a:r>
                        <a:rPr lang="zh-TW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、</a:t>
                      </a:r>
                      <a:r>
                        <a:rPr lang="en-US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2019/2/28~3/2</a:t>
                      </a:r>
                      <a:r>
                        <a:rPr lang="zh-TW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、</a:t>
                      </a:r>
                      <a:r>
                        <a:rPr lang="en-US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2019/4/4~4/6</a:t>
                      </a:r>
                      <a:r>
                        <a:rPr lang="zh-TW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、</a:t>
                      </a:r>
                      <a:r>
                        <a:rPr lang="en-US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2019/6/7~6/8</a:t>
                      </a:r>
                      <a:r>
                        <a:rPr lang="zh-TW" alt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、</a:t>
                      </a:r>
                      <a:r>
                        <a:rPr lang="en-US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2019/9/13~9/14</a:t>
                      </a:r>
                      <a:r>
                        <a:rPr lang="zh-TW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、</a:t>
                      </a:r>
                      <a:r>
                        <a:rPr lang="en-US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2019/10/10~10/12</a:t>
                      </a:r>
                      <a:r>
                        <a:rPr lang="zh-TW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。</a:t>
                      </a:r>
                      <a:endParaRPr lang="zh-TW" altLang="en-US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2102" marR="621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7800" lvl="0" indent="-168275" algn="l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r>
                        <a:rPr lang="zh-TW" altLang="en-US" sz="11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飯店→主題樂園一日遊</a:t>
                      </a:r>
                      <a:r>
                        <a:rPr lang="en-US" altLang="zh-TW" sz="11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(</a:t>
                      </a:r>
                      <a:r>
                        <a:rPr lang="zh-TW" altLang="en-US" sz="11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六福村</a:t>
                      </a:r>
                      <a:r>
                        <a:rPr lang="en-US" altLang="zh-TW" sz="11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/</a:t>
                      </a:r>
                      <a:r>
                        <a:rPr lang="zh-TW" altLang="en-US" sz="11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小人國</a:t>
                      </a:r>
                      <a:r>
                        <a:rPr lang="en-US" altLang="zh-TW" sz="11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/</a:t>
                      </a:r>
                      <a:r>
                        <a:rPr lang="zh-TW" altLang="en-US" sz="11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綠世界生態農場</a:t>
                      </a:r>
                      <a:r>
                        <a:rPr lang="en-US" altLang="zh-TW" sz="11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)→</a:t>
                      </a:r>
                      <a:r>
                        <a:rPr lang="zh-TW" altLang="en-US" sz="11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飯店</a:t>
                      </a:r>
                    </a:p>
                    <a:p>
                      <a:pPr marL="177800" lvl="0" indent="-168275" algn="l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endParaRPr lang="zh-TW" altLang="en-US" sz="110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marL="177800" lvl="0" indent="-168275" algn="l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r>
                        <a:rPr lang="zh-TW" altLang="en-US" sz="11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飯店→內灣老街→薰衣草森林→飯店</a:t>
                      </a:r>
                    </a:p>
                    <a:p>
                      <a:pPr marL="177800" lvl="0" indent="-168275" algn="l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endParaRPr lang="zh-TW" altLang="en-US" sz="110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marL="177800" lvl="0" indent="-168275" algn="l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r>
                        <a:rPr lang="zh-TW" altLang="en-US" sz="11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飯店→寶山水庫→峨嵋單車→北埔冷泉→北埔老街</a:t>
                      </a:r>
                      <a:r>
                        <a:rPr lang="en-US" altLang="zh-TW" sz="11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(</a:t>
                      </a:r>
                      <a:r>
                        <a:rPr lang="zh-TW" altLang="en-US" sz="11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擂茶</a:t>
                      </a:r>
                      <a:r>
                        <a:rPr lang="en-US" altLang="zh-TW" sz="11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DIY)→</a:t>
                      </a:r>
                      <a:r>
                        <a:rPr lang="zh-TW" altLang="en-US" sz="11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飯店</a:t>
                      </a:r>
                    </a:p>
                    <a:p>
                      <a:pPr marL="177800" lvl="0" indent="-168275" algn="l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endParaRPr lang="zh-TW" altLang="en-US" sz="110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marL="177800" lvl="0" indent="-168275" algn="l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r>
                        <a:rPr lang="zh-TW" altLang="en-US" sz="11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飯店→玻工館→動物園→青青草原→飯店</a:t>
                      </a:r>
                    </a:p>
                  </a:txBody>
                  <a:tcPr marL="62102" marR="621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58148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Calibri"/>
                          <a:ea typeface="標楷體"/>
                          <a:cs typeface="Times New Roman"/>
                        </a:rPr>
                        <a:t>高雄館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2102" marR="621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豪華港景客房</a:t>
                      </a:r>
                      <a:endParaRPr lang="en-US" altLang="zh-TW" sz="11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100" b="1" kern="100" spc="75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/>
                          <a:cs typeface="Times New Roman"/>
                        </a:rPr>
                        <a:t>兩床</a:t>
                      </a:r>
                      <a:r>
                        <a:rPr lang="en-US" sz="1100" b="1" kern="100" spc="75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/>
                          <a:cs typeface="Times New Roman"/>
                        </a:rPr>
                        <a:t> </a:t>
                      </a:r>
                      <a:r>
                        <a:rPr lang="zh-TW" altLang="en-US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endParaRPr lang="en-US" altLang="zh-TW" sz="11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100" b="1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100" b="1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</a:rPr>
                        <a:t>NT$</a:t>
                      </a:r>
                      <a:r>
                        <a:rPr lang="zh-TW" altLang="en-US" sz="1100" b="1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100" b="1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</a:rPr>
                        <a:t>9100 </a:t>
                      </a:r>
                      <a:endParaRPr lang="en-US" altLang="zh-TW" sz="1100" b="1" dirty="0">
                        <a:solidFill>
                          <a:srgbClr val="0000FF"/>
                        </a:solidFill>
                        <a:effectLst/>
                        <a:latin typeface="+mn-lt"/>
                        <a:ea typeface="標楷體" panose="03000509000000000000" pitchFamily="65" charset="-120"/>
                      </a:endParaRPr>
                    </a:p>
                  </a:txBody>
                  <a:tcPr marL="62102" marR="621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9388" lvl="0" indent="-179388" algn="just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r>
                        <a:rPr lang="zh-TW" altLang="en-US" sz="1100" kern="100" spc="75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標楷體"/>
                          <a:cs typeface="微軟正黑體"/>
                        </a:rPr>
                        <a:t>豪華港景客</a:t>
                      </a:r>
                      <a:r>
                        <a:rPr lang="zh-TW" sz="1100" kern="100" spc="75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標楷體"/>
                          <a:cs typeface="微軟正黑體"/>
                        </a:rPr>
                        <a:t>房住宿</a:t>
                      </a:r>
                      <a:r>
                        <a:rPr lang="zh-TW" altLang="en-US" sz="1100" kern="100" spc="75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標楷體"/>
                          <a:cs typeface="微軟正黑體"/>
                        </a:rPr>
                        <a:t>二</a:t>
                      </a:r>
                      <a:r>
                        <a:rPr lang="zh-TW" sz="1100" kern="100" spc="75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標楷體"/>
                          <a:cs typeface="微軟正黑體"/>
                        </a:rPr>
                        <a:t>晚</a:t>
                      </a:r>
                      <a:endParaRPr lang="zh-TW" sz="1100" kern="100" dirty="0">
                        <a:solidFill>
                          <a:schemeClr val="tx1"/>
                        </a:solidFill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179388" lvl="0" indent="-179388" algn="just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r>
                        <a:rPr lang="zh-TW" sz="1100" kern="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標楷體"/>
                          <a:cs typeface="Calibri"/>
                        </a:rPr>
                        <a:t>翌日早餐二客</a:t>
                      </a:r>
                      <a:r>
                        <a:rPr lang="zh-TW" altLang="en-US" sz="1100" kern="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標楷體"/>
                          <a:cs typeface="Calibri"/>
                        </a:rPr>
                        <a:t> </a:t>
                      </a:r>
                      <a:r>
                        <a:rPr lang="en-US" altLang="zh-TW" sz="1100" kern="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標楷體"/>
                          <a:cs typeface="Calibri"/>
                        </a:rPr>
                        <a:t>X</a:t>
                      </a:r>
                      <a:r>
                        <a:rPr lang="zh-TW" altLang="en-US" sz="1100" kern="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標楷體"/>
                          <a:cs typeface="Calibri"/>
                        </a:rPr>
                        <a:t> </a:t>
                      </a:r>
                      <a:r>
                        <a:rPr lang="en-US" altLang="zh-TW" sz="1100" kern="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標楷體"/>
                          <a:cs typeface="Calibri"/>
                        </a:rPr>
                        <a:t>2</a:t>
                      </a:r>
                      <a:endParaRPr lang="zh-TW" sz="1100" kern="100" dirty="0">
                        <a:solidFill>
                          <a:schemeClr val="tx1"/>
                        </a:solidFill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179388" lvl="0" indent="-179388" algn="just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r>
                        <a:rPr lang="zh-TW" altLang="en-US" sz="1100" kern="100" spc="75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標楷體"/>
                          <a:cs typeface="Arial"/>
                        </a:rPr>
                        <a:t>迎賓飲料券</a:t>
                      </a:r>
                      <a:r>
                        <a:rPr lang="zh-TW" sz="1100" kern="100" spc="75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標楷體"/>
                          <a:cs typeface="Arial"/>
                        </a:rPr>
                        <a:t>二張</a:t>
                      </a:r>
                      <a:endParaRPr lang="en-US" altLang="zh-TW" sz="1100" kern="100" spc="75" dirty="0">
                        <a:solidFill>
                          <a:schemeClr val="tx1"/>
                        </a:solidFill>
                        <a:effectLst/>
                        <a:latin typeface="Calibri"/>
                        <a:ea typeface="標楷體"/>
                        <a:cs typeface="Arial"/>
                      </a:endParaRPr>
                    </a:p>
                    <a:p>
                      <a:pPr marL="179388" lvl="0" indent="-179388" algn="just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r>
                        <a:rPr lang="en-US" altLang="zh-TW" sz="1100" kern="100" spc="75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/>
                          <a:cs typeface="Arial"/>
                        </a:rPr>
                        <a:t>i River</a:t>
                      </a:r>
                      <a:r>
                        <a:rPr lang="zh-TW" altLang="en-US" sz="1100" kern="100" spc="75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/>
                          <a:cs typeface="Arial"/>
                        </a:rPr>
                        <a:t>愛河牛排海鮮自助餐廳</a:t>
                      </a:r>
                      <a:r>
                        <a:rPr lang="zh-TW" altLang="en-US" sz="1100" kern="100" spc="75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標楷體"/>
                          <a:cs typeface="Arial"/>
                        </a:rPr>
                        <a:t>晚餐二客</a:t>
                      </a:r>
                      <a:endParaRPr lang="zh-TW" sz="1100" kern="100" dirty="0">
                        <a:solidFill>
                          <a:schemeClr val="tx1"/>
                        </a:solidFill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2102" marR="621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7800" lvl="0" indent="-168275" algn="l" defTabSz="914400" rtl="0" eaLnBrk="1" latinLnBrk="0" hangingPunct="1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r>
                        <a:rPr lang="zh-TW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週六及連續假日加價</a:t>
                      </a:r>
                      <a:r>
                        <a:rPr lang="en-US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NT$550</a:t>
                      </a:r>
                    </a:p>
                    <a:p>
                      <a:pPr marL="177800" lvl="0" indent="-168275" algn="l" defTabSz="914400" rtl="0" eaLnBrk="1" latinLnBrk="0" hangingPunct="1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r>
                        <a:rPr lang="zh-TW" alt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不適用日期</a:t>
                      </a:r>
                      <a:r>
                        <a:rPr lang="en-US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: 2019/2/4-2/9</a:t>
                      </a:r>
                      <a:r>
                        <a:rPr lang="zh-TW" alt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、</a:t>
                      </a:r>
                      <a:r>
                        <a:rPr lang="en-US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2019/2/28-3/2</a:t>
                      </a:r>
                      <a:r>
                        <a:rPr lang="zh-TW" alt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、</a:t>
                      </a:r>
                      <a:r>
                        <a:rPr lang="en-US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2019/2/14 </a:t>
                      </a:r>
                      <a:r>
                        <a:rPr lang="zh-TW" alt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、</a:t>
                      </a:r>
                      <a:r>
                        <a:rPr lang="en-US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2019/4/4~4/6</a:t>
                      </a:r>
                      <a:r>
                        <a:rPr lang="zh-TW" alt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、</a:t>
                      </a:r>
                      <a:r>
                        <a:rPr lang="en-US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2019/5/11</a:t>
                      </a:r>
                      <a:r>
                        <a:rPr lang="zh-TW" alt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、</a:t>
                      </a:r>
                      <a:r>
                        <a:rPr lang="en-US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2019/6/7-6/8</a:t>
                      </a:r>
                      <a:r>
                        <a:rPr lang="zh-TW" alt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、</a:t>
                      </a:r>
                      <a:r>
                        <a:rPr lang="en-US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2019/8/17</a:t>
                      </a:r>
                      <a:r>
                        <a:rPr lang="zh-TW" alt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、</a:t>
                      </a:r>
                      <a:r>
                        <a:rPr lang="en-US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2019/9/13-9/14</a:t>
                      </a:r>
                      <a:r>
                        <a:rPr lang="zh-TW" alt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、</a:t>
                      </a:r>
                      <a:r>
                        <a:rPr lang="en-US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2019/10/10-10/12</a:t>
                      </a:r>
                      <a:r>
                        <a:rPr lang="zh-TW" alt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。</a:t>
                      </a:r>
                      <a:endParaRPr lang="en-US" altLang="zh-TW" sz="1100" kern="1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marL="177800" lvl="0" indent="-168275" algn="l" defTabSz="914400" rtl="0" eaLnBrk="1" latinLnBrk="0" hangingPunct="1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r>
                        <a:rPr lang="zh-TW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訂房時需告知使用國旅卡專案，</a:t>
                      </a:r>
                      <a:r>
                        <a:rPr lang="en-US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C/I</a:t>
                      </a:r>
                      <a:r>
                        <a:rPr lang="zh-TW" altLang="zh-TW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時需出示國旅卡。</a:t>
                      </a:r>
                      <a:endParaRPr lang="zh-TW" altLang="zh-TW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2102" marR="621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7800" lvl="0" indent="-168275" algn="l">
                        <a:spcAft>
                          <a:spcPts val="0"/>
                        </a:spcAft>
                        <a:buFont typeface="Wingdings"/>
                        <a:buChar char=""/>
                      </a:pPr>
                      <a:r>
                        <a:rPr lang="zh-TW" altLang="en-US" sz="11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飯店→左營蓮池潭→電影圖書館→六合觀光夜市／新崛江商圈→</a:t>
                      </a:r>
                    </a:p>
                    <a:p>
                      <a:pPr marL="9525" lvl="0" indent="0" algn="l"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zh-TW" altLang="en-US" sz="11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  愛河愛之船→夜宿國賓→飯店</a:t>
                      </a:r>
                      <a:endParaRPr lang="en-US" alt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marL="9525" lvl="0" indent="0" algn="l">
                        <a:spcAft>
                          <a:spcPts val="0"/>
                        </a:spcAft>
                        <a:buFont typeface="Wingdings"/>
                        <a:buNone/>
                      </a:pPr>
                      <a:endParaRPr lang="en-US" alt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marL="9525" lvl="0" indent="0" algn="l"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zh-TW" altLang="en-US" sz="11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  飯店→壽山動物園→真愛碼頭→</a:t>
                      </a:r>
                      <a:endParaRPr lang="en-US" alt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marL="9525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None/>
                        <a:tabLst/>
                        <a:defRPr/>
                      </a:pPr>
                      <a:r>
                        <a:rPr lang="en-US" altLang="zh-TW" sz="1100" kern="100" baseline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  </a:t>
                      </a:r>
                      <a:r>
                        <a:rPr lang="zh-TW" altLang="en-US" sz="11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駁二藝術特區→飯店</a:t>
                      </a:r>
                      <a:endParaRPr lang="en-US" alt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2102" marR="621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6" name="矩形 5"/>
          <p:cNvSpPr/>
          <p:nvPr/>
        </p:nvSpPr>
        <p:spPr>
          <a:xfrm>
            <a:off x="495522" y="855876"/>
            <a:ext cx="266932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1400" dirty="0">
                <a:solidFill>
                  <a:srgbClr val="FF0000"/>
                </a:solidFill>
              </a:rPr>
              <a:t>專案期間：即日起至</a:t>
            </a:r>
            <a:r>
              <a:rPr lang="en-US" altLang="zh-TW" sz="1400" dirty="0" smtClean="0">
                <a:solidFill>
                  <a:srgbClr val="FF0000"/>
                </a:solidFill>
              </a:rPr>
              <a:t>2019/12/31</a:t>
            </a:r>
            <a:endParaRPr lang="zh-TW" altLang="en-US" sz="1400" dirty="0">
              <a:solidFill>
                <a:srgbClr val="FF0000"/>
              </a:solidFill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656350" y="332656"/>
            <a:ext cx="963322" cy="52322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dirty="0">
                <a:solidFill>
                  <a:prstClr val="black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C</a:t>
            </a:r>
            <a:r>
              <a:rPr lang="zh-TW" altLang="en-US" sz="2800" dirty="0">
                <a:solidFill>
                  <a:prstClr val="black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案</a:t>
            </a:r>
          </a:p>
        </p:txBody>
      </p:sp>
      <p:sp>
        <p:nvSpPr>
          <p:cNvPr id="8" name="文字方塊 7"/>
          <p:cNvSpPr txBox="1"/>
          <p:nvPr/>
        </p:nvSpPr>
        <p:spPr>
          <a:xfrm>
            <a:off x="1619672" y="394211"/>
            <a:ext cx="1517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000" i="1" dirty="0">
                <a:solidFill>
                  <a:prstClr val="black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二泊三食 </a:t>
            </a:r>
          </a:p>
        </p:txBody>
      </p:sp>
      <p:sp>
        <p:nvSpPr>
          <p:cNvPr id="9" name="矩形 8"/>
          <p:cNvSpPr/>
          <p:nvPr/>
        </p:nvSpPr>
        <p:spPr>
          <a:xfrm>
            <a:off x="-10186" y="455767"/>
            <a:ext cx="915383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2000" dirty="0">
                <a:solidFill>
                  <a:srgbClr val="0000FF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國賓大飯店</a:t>
            </a:r>
            <a:endParaRPr lang="en-US" altLang="zh-TW" sz="2000" dirty="0">
              <a:solidFill>
                <a:srgbClr val="0000FF"/>
              </a:solidFill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  <a:p>
            <a:pPr algn="ctr"/>
            <a:r>
              <a:rPr lang="zh-TW" altLang="en-US" sz="2000" b="1" dirty="0">
                <a:solidFill>
                  <a:srgbClr val="0000FF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國民旅遊卡住宿優惠專案</a:t>
            </a:r>
            <a:r>
              <a:rPr lang="zh-TW" altLang="en-US" sz="2000" b="1" dirty="0">
                <a:solidFill>
                  <a:prstClr val="black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676520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0287185"/>
              </p:ext>
            </p:extLst>
          </p:nvPr>
        </p:nvGraphicFramePr>
        <p:xfrm>
          <a:off x="539552" y="1916832"/>
          <a:ext cx="8136903" cy="4226174"/>
        </p:xfrm>
        <a:graphic>
          <a:graphicData uri="http://schemas.openxmlformats.org/drawingml/2006/table">
            <a:tbl>
              <a:tblPr/>
              <a:tblGrid>
                <a:gridCol w="141357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4111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4111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24111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04057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Unicode MS" panose="020B0604020202020204" pitchFamily="34" charset="-120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　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Unicode MS" panose="020B0604020202020204" pitchFamily="34" charset="-120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二天一夜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Unicode MS" panose="020B0604020202020204" pitchFamily="34" charset="-120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二天一夜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Unicode MS" panose="020B0604020202020204" pitchFamily="34" charset="-120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三天二夜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1740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Unicode MS" panose="020B0604020202020204" pitchFamily="34" charset="-120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案別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2400"/>
                        </a:lnSpc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Unicode MS" panose="020B0604020202020204" pitchFamily="34" charset="-120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A</a:t>
                      </a:r>
                    </a:p>
                    <a:p>
                      <a:pPr algn="ctr" fontAlgn="t">
                        <a:lnSpc>
                          <a:spcPts val="2400"/>
                        </a:lnSpc>
                      </a:pPr>
                      <a:r>
                        <a:rPr lang="en-US" altLang="zh-TW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Unicode MS" panose="020B0604020202020204" pitchFamily="34" charset="-120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1</a:t>
                      </a:r>
                      <a:r>
                        <a:rPr lang="zh-TW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Unicode MS" panose="020B0604020202020204" pitchFamily="34" charset="-120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晚</a:t>
                      </a:r>
                      <a:r>
                        <a:rPr lang="en-US" altLang="zh-TW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Unicode MS" panose="020B0604020202020204" pitchFamily="34" charset="-120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+2</a:t>
                      </a:r>
                      <a:r>
                        <a:rPr lang="zh-TW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Unicode MS" panose="020B0604020202020204" pitchFamily="34" charset="-120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早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2400"/>
                        </a:lnSpc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Unicode MS" panose="020B0604020202020204" pitchFamily="34" charset="-120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B</a:t>
                      </a:r>
                    </a:p>
                    <a:p>
                      <a:pPr algn="ctr" fontAlgn="t">
                        <a:lnSpc>
                          <a:spcPts val="2400"/>
                        </a:lnSpc>
                      </a:pPr>
                      <a:r>
                        <a:rPr lang="en-US" altLang="zh-TW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Unicode MS" panose="020B0604020202020204" pitchFamily="34" charset="-120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1</a:t>
                      </a:r>
                      <a:r>
                        <a:rPr lang="zh-TW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Unicode MS" panose="020B0604020202020204" pitchFamily="34" charset="-120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晚 </a:t>
                      </a:r>
                      <a:r>
                        <a:rPr lang="en-US" altLang="zh-TW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Unicode MS" panose="020B0604020202020204" pitchFamily="34" charset="-120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+ 2</a:t>
                      </a:r>
                      <a:r>
                        <a:rPr lang="zh-TW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Unicode MS" panose="020B0604020202020204" pitchFamily="34" charset="-120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早</a:t>
                      </a:r>
                      <a:r>
                        <a:rPr lang="en-US" altLang="zh-TW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Unicode MS" panose="020B0604020202020204" pitchFamily="34" charset="-120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+ 2</a:t>
                      </a:r>
                      <a:r>
                        <a:rPr lang="zh-TW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Unicode MS" panose="020B0604020202020204" pitchFamily="34" charset="-120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晚餐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2400"/>
                        </a:lnSpc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Unicode MS" panose="020B0604020202020204" pitchFamily="34" charset="-120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C</a:t>
                      </a:r>
                    </a:p>
                    <a:p>
                      <a:pPr algn="ctr" fontAlgn="t">
                        <a:lnSpc>
                          <a:spcPts val="2400"/>
                        </a:lnSpc>
                      </a:pPr>
                      <a:r>
                        <a:rPr lang="en-US" altLang="zh-TW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Unicode MS" panose="020B0604020202020204" pitchFamily="34" charset="-120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2</a:t>
                      </a:r>
                      <a:r>
                        <a:rPr lang="zh-TW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Unicode MS" panose="020B0604020202020204" pitchFamily="34" charset="-120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晚 </a:t>
                      </a:r>
                      <a:r>
                        <a:rPr lang="en-US" altLang="zh-TW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Unicode MS" panose="020B0604020202020204" pitchFamily="34" charset="-120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+ 4</a:t>
                      </a:r>
                      <a:r>
                        <a:rPr lang="zh-TW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Unicode MS" panose="020B0604020202020204" pitchFamily="34" charset="-120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早 </a:t>
                      </a:r>
                      <a:r>
                        <a:rPr lang="en-US" altLang="zh-TW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Unicode MS" panose="020B0604020202020204" pitchFamily="34" charset="-120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+2</a:t>
                      </a:r>
                      <a:r>
                        <a:rPr lang="zh-TW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Unicode MS" panose="020B0604020202020204" pitchFamily="34" charset="-120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晚餐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0157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Unicode MS" panose="020B0604020202020204" pitchFamily="34" charset="-120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台北國賓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Unicode MS" panose="020B0604020202020204" pitchFamily="34" charset="-120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3,900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Unicode MS" panose="020B0604020202020204" pitchFamily="34" charset="-120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5,500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Unicode MS" panose="020B0604020202020204" pitchFamily="34" charset="-120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9,400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0157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 Unicode MS" panose="020B0604020202020204" pitchFamily="34" charset="-120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新竹國賓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Unicode MS" panose="020B0604020202020204" pitchFamily="34" charset="-120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3,900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Unicode MS" panose="020B0604020202020204" pitchFamily="34" charset="-120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5,500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Unicode MS" panose="020B0604020202020204" pitchFamily="34" charset="-120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9,400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90157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 Unicode MS" panose="020B0604020202020204" pitchFamily="34" charset="-120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高雄國賓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Unicode MS" panose="020B0604020202020204" pitchFamily="34" charset="-120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3,699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Unicode MS" panose="020B0604020202020204" pitchFamily="34" charset="-120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5,500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Unicode MS" panose="020B0604020202020204" pitchFamily="34" charset="-120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9,100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5" name="矩形 4"/>
          <p:cNvSpPr/>
          <p:nvPr/>
        </p:nvSpPr>
        <p:spPr>
          <a:xfrm>
            <a:off x="467544" y="748775"/>
            <a:ext cx="35283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ctr"/>
            <a:r>
              <a:rPr lang="zh-TW" altLang="en-US" sz="2000" dirty="0">
                <a:solidFill>
                  <a:srgbClr val="0000FF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國民旅遊卡住宿專案</a:t>
            </a:r>
          </a:p>
        </p:txBody>
      </p:sp>
      <p:sp>
        <p:nvSpPr>
          <p:cNvPr id="6" name="矩形 5"/>
          <p:cNvSpPr/>
          <p:nvPr/>
        </p:nvSpPr>
        <p:spPr>
          <a:xfrm>
            <a:off x="568876" y="1516722"/>
            <a:ext cx="14670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ctr"/>
            <a:r>
              <a:rPr lang="zh-TW" altLang="en-US" sz="2000" dirty="0">
                <a:solidFill>
                  <a:srgbClr val="000000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價格一覽表</a:t>
            </a:r>
            <a:endParaRPr lang="zh-TW" altLang="en-US" sz="2000" dirty="0">
              <a:solidFill>
                <a:srgbClr val="000000"/>
              </a:solidFill>
              <a:latin typeface="Arial Unicode MS"/>
            </a:endParaRPr>
          </a:p>
        </p:txBody>
      </p:sp>
    </p:spTree>
    <p:extLst>
      <p:ext uri="{BB962C8B-B14F-4D97-AF65-F5344CB8AC3E}">
        <p14:creationId xmlns:p14="http://schemas.microsoft.com/office/powerpoint/2010/main" val="15908102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827584" y="1484784"/>
            <a:ext cx="8064896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zh-TW" altLang="en-US" dirty="0"/>
          </a:p>
          <a:p>
            <a:r>
              <a:rPr lang="en-US" altLang="zh-TW" sz="2000" dirty="0">
                <a:latin typeface="+mn-ea"/>
                <a:cs typeface="Arial Unicode MS" panose="020B0604020202020204" pitchFamily="34" charset="-120"/>
              </a:rPr>
              <a:t>A</a:t>
            </a:r>
            <a:r>
              <a:rPr lang="zh-TW" altLang="zh-TW" sz="2000" dirty="0">
                <a:latin typeface="+mn-ea"/>
                <a:cs typeface="Arial Unicode MS" panose="020B0604020202020204" pitchFamily="34" charset="-120"/>
              </a:rPr>
              <a:t>行程</a:t>
            </a:r>
            <a:r>
              <a:rPr lang="zh-TW" altLang="en-US" sz="2000" dirty="0">
                <a:latin typeface="+mn-ea"/>
                <a:cs typeface="Arial Unicode MS" panose="020B0604020202020204" pitchFamily="34" charset="-120"/>
              </a:rPr>
              <a:t>：</a:t>
            </a:r>
            <a:r>
              <a:rPr lang="zh-TW" altLang="zh-TW" sz="2000" dirty="0">
                <a:latin typeface="+mn-ea"/>
                <a:cs typeface="Arial Unicode MS" panose="020B0604020202020204" pitchFamily="34" charset="-120"/>
              </a:rPr>
              <a:t>飯店</a:t>
            </a:r>
            <a:r>
              <a:rPr lang="zh-TW" altLang="en-US" sz="2000" dirty="0">
                <a:latin typeface="+mn-ea"/>
                <a:cs typeface="Arial Unicode MS" panose="020B0604020202020204" pitchFamily="34" charset="-120"/>
              </a:rPr>
              <a:t>→</a:t>
            </a:r>
            <a:r>
              <a:rPr lang="zh-TW" altLang="zh-TW" sz="2000" dirty="0">
                <a:latin typeface="+mn-ea"/>
                <a:cs typeface="Arial Unicode MS" panose="020B0604020202020204" pitchFamily="34" charset="-120"/>
              </a:rPr>
              <a:t>忠烈祠</a:t>
            </a:r>
            <a:r>
              <a:rPr lang="zh-TW" altLang="en-US" sz="2000" dirty="0">
                <a:latin typeface="+mn-ea"/>
                <a:cs typeface="Arial Unicode MS" panose="020B0604020202020204" pitchFamily="34" charset="-120"/>
              </a:rPr>
              <a:t>→</a:t>
            </a:r>
            <a:r>
              <a:rPr lang="zh-TW" altLang="zh-TW" sz="2000" dirty="0">
                <a:latin typeface="+mn-ea"/>
                <a:cs typeface="Arial Unicode MS" panose="020B0604020202020204" pitchFamily="34" charset="-120"/>
              </a:rPr>
              <a:t>故宮</a:t>
            </a:r>
            <a:r>
              <a:rPr lang="zh-TW" altLang="en-US" sz="2000" dirty="0">
                <a:latin typeface="+mn-ea"/>
                <a:cs typeface="Arial Unicode MS" panose="020B0604020202020204" pitchFamily="34" charset="-120"/>
              </a:rPr>
              <a:t>→</a:t>
            </a:r>
            <a:r>
              <a:rPr lang="zh-TW" altLang="zh-TW" sz="2000" dirty="0">
                <a:latin typeface="+mn-ea"/>
                <a:cs typeface="Arial Unicode MS" panose="020B0604020202020204" pitchFamily="34" charset="-120"/>
              </a:rPr>
              <a:t>飯店</a:t>
            </a:r>
            <a:endParaRPr lang="en-US" altLang="zh-TW" sz="2000" dirty="0">
              <a:latin typeface="+mn-ea"/>
              <a:cs typeface="Arial Unicode MS" panose="020B0604020202020204" pitchFamily="34" charset="-120"/>
            </a:endParaRPr>
          </a:p>
          <a:p>
            <a:endParaRPr lang="zh-TW" altLang="zh-TW" sz="2000" dirty="0">
              <a:latin typeface="+mn-ea"/>
              <a:cs typeface="Arial Unicode MS" panose="020B0604020202020204" pitchFamily="34" charset="-120"/>
            </a:endParaRPr>
          </a:p>
          <a:p>
            <a:r>
              <a:rPr lang="en-US" altLang="zh-TW" sz="2000" dirty="0">
                <a:latin typeface="+mn-ea"/>
                <a:cs typeface="Arial Unicode MS" panose="020B0604020202020204" pitchFamily="34" charset="-120"/>
              </a:rPr>
              <a:t>B</a:t>
            </a:r>
            <a:r>
              <a:rPr lang="zh-TW" altLang="zh-TW" sz="2000" dirty="0">
                <a:latin typeface="+mn-ea"/>
                <a:cs typeface="Arial Unicode MS" panose="020B0604020202020204" pitchFamily="34" charset="-120"/>
              </a:rPr>
              <a:t>行程：飯店</a:t>
            </a:r>
            <a:r>
              <a:rPr lang="zh-TW" altLang="en-US" sz="2000" dirty="0">
                <a:latin typeface="+mn-ea"/>
                <a:cs typeface="Arial Unicode MS" panose="020B0604020202020204" pitchFamily="34" charset="-120"/>
              </a:rPr>
              <a:t>→</a:t>
            </a:r>
            <a:r>
              <a:rPr lang="zh-TW" altLang="zh-TW" sz="2000" dirty="0">
                <a:latin typeface="+mn-ea"/>
                <a:cs typeface="Arial Unicode MS" panose="020B0604020202020204" pitchFamily="34" charset="-120"/>
              </a:rPr>
              <a:t>龍山寺</a:t>
            </a:r>
            <a:r>
              <a:rPr lang="zh-TW" altLang="en-US" sz="2000" dirty="0">
                <a:latin typeface="+mn-ea"/>
                <a:cs typeface="Arial Unicode MS" panose="020B0604020202020204" pitchFamily="34" charset="-120"/>
              </a:rPr>
              <a:t>→</a:t>
            </a:r>
            <a:r>
              <a:rPr lang="zh-TW" altLang="zh-TW" sz="2000" dirty="0">
                <a:latin typeface="+mn-ea"/>
                <a:cs typeface="Arial Unicode MS" panose="020B0604020202020204" pitchFamily="34" charset="-120"/>
              </a:rPr>
              <a:t>大稻埕</a:t>
            </a:r>
            <a:r>
              <a:rPr lang="zh-TW" altLang="en-US" sz="2000" dirty="0">
                <a:latin typeface="+mn-ea"/>
                <a:cs typeface="Arial Unicode MS" panose="020B0604020202020204" pitchFamily="34" charset="-120"/>
              </a:rPr>
              <a:t>→</a:t>
            </a:r>
            <a:r>
              <a:rPr lang="zh-TW" altLang="zh-TW" sz="2000" dirty="0">
                <a:latin typeface="+mn-ea"/>
                <a:cs typeface="Arial Unicode MS" panose="020B0604020202020204" pitchFamily="34" charset="-120"/>
              </a:rPr>
              <a:t>迪化街</a:t>
            </a:r>
            <a:r>
              <a:rPr lang="zh-TW" altLang="en-US" sz="2000" dirty="0">
                <a:latin typeface="+mn-ea"/>
                <a:cs typeface="Arial Unicode MS" panose="020B0604020202020204" pitchFamily="34" charset="-120"/>
              </a:rPr>
              <a:t>→</a:t>
            </a:r>
            <a:r>
              <a:rPr lang="zh-TW" altLang="zh-TW" sz="2000" dirty="0">
                <a:latin typeface="+mn-ea"/>
                <a:cs typeface="Arial Unicode MS" panose="020B0604020202020204" pitchFamily="34" charset="-120"/>
              </a:rPr>
              <a:t>霞海城隍廟</a:t>
            </a:r>
            <a:r>
              <a:rPr lang="zh-TW" altLang="en-US" sz="2000" dirty="0">
                <a:latin typeface="+mn-ea"/>
                <a:cs typeface="Arial Unicode MS" panose="020B0604020202020204" pitchFamily="34" charset="-120"/>
              </a:rPr>
              <a:t>→</a:t>
            </a:r>
            <a:r>
              <a:rPr lang="zh-TW" altLang="zh-TW" sz="2000" dirty="0">
                <a:latin typeface="+mn-ea"/>
                <a:cs typeface="Arial Unicode MS" panose="020B0604020202020204" pitchFamily="34" charset="-120"/>
              </a:rPr>
              <a:t>永康街</a:t>
            </a:r>
            <a:r>
              <a:rPr lang="zh-TW" altLang="en-US" sz="2000" dirty="0">
                <a:latin typeface="+mn-ea"/>
                <a:cs typeface="Arial Unicode MS" panose="020B0604020202020204" pitchFamily="34" charset="-120"/>
              </a:rPr>
              <a:t>→</a:t>
            </a:r>
            <a:r>
              <a:rPr lang="zh-TW" altLang="zh-TW" sz="2000" dirty="0">
                <a:latin typeface="+mn-ea"/>
                <a:cs typeface="Arial Unicode MS" panose="020B0604020202020204" pitchFamily="34" charset="-120"/>
              </a:rPr>
              <a:t>飯店</a:t>
            </a:r>
            <a:endParaRPr lang="en-US" altLang="zh-TW" sz="2000" dirty="0">
              <a:latin typeface="+mn-ea"/>
              <a:cs typeface="Arial Unicode MS" panose="020B0604020202020204" pitchFamily="34" charset="-120"/>
            </a:endParaRPr>
          </a:p>
          <a:p>
            <a:endParaRPr lang="zh-TW" altLang="zh-TW" sz="2000" dirty="0">
              <a:latin typeface="+mn-ea"/>
              <a:cs typeface="Arial Unicode MS" panose="020B0604020202020204" pitchFamily="34" charset="-120"/>
            </a:endParaRPr>
          </a:p>
          <a:p>
            <a:r>
              <a:rPr lang="en-US" altLang="zh-TW" sz="2000" dirty="0">
                <a:latin typeface="+mn-ea"/>
                <a:cs typeface="Arial Unicode MS" panose="020B0604020202020204" pitchFamily="34" charset="-120"/>
              </a:rPr>
              <a:t>C</a:t>
            </a:r>
            <a:r>
              <a:rPr lang="zh-TW" altLang="zh-TW" sz="2000" dirty="0">
                <a:latin typeface="+mn-ea"/>
                <a:cs typeface="Arial Unicode MS" panose="020B0604020202020204" pitchFamily="34" charset="-120"/>
              </a:rPr>
              <a:t>行程：飯店</a:t>
            </a:r>
            <a:r>
              <a:rPr lang="zh-TW" altLang="en-US" sz="2000" dirty="0">
                <a:latin typeface="+mn-ea"/>
                <a:cs typeface="Arial Unicode MS" panose="020B0604020202020204" pitchFamily="34" charset="-120"/>
              </a:rPr>
              <a:t>→關</a:t>
            </a:r>
            <a:r>
              <a:rPr lang="zh-TW" altLang="zh-TW" sz="2000" dirty="0">
                <a:latin typeface="+mn-ea"/>
                <a:cs typeface="Arial Unicode MS" panose="020B0604020202020204" pitchFamily="34" charset="-120"/>
              </a:rPr>
              <a:t>渡宮</a:t>
            </a:r>
            <a:r>
              <a:rPr lang="zh-TW" altLang="en-US" sz="2000" dirty="0">
                <a:latin typeface="+mn-ea"/>
                <a:cs typeface="Arial Unicode MS" panose="020B0604020202020204" pitchFamily="34" charset="-120"/>
              </a:rPr>
              <a:t>→</a:t>
            </a:r>
            <a:r>
              <a:rPr lang="zh-TW" altLang="zh-TW" sz="2000" dirty="0">
                <a:latin typeface="+mn-ea"/>
                <a:cs typeface="Arial Unicode MS" panose="020B0604020202020204" pitchFamily="34" charset="-120"/>
              </a:rPr>
              <a:t>淡水老街</a:t>
            </a:r>
            <a:r>
              <a:rPr lang="zh-TW" altLang="en-US" sz="2000" dirty="0">
                <a:latin typeface="+mn-ea"/>
                <a:cs typeface="Arial Unicode MS" panose="020B0604020202020204" pitchFamily="34" charset="-120"/>
              </a:rPr>
              <a:t>→</a:t>
            </a:r>
            <a:r>
              <a:rPr lang="zh-TW" altLang="zh-TW" sz="2000" dirty="0">
                <a:latin typeface="+mn-ea"/>
                <a:cs typeface="Arial Unicode MS" panose="020B0604020202020204" pitchFamily="34" charset="-120"/>
              </a:rPr>
              <a:t>漁人碼頭</a:t>
            </a:r>
            <a:r>
              <a:rPr lang="zh-TW" altLang="en-US" sz="2000" dirty="0">
                <a:latin typeface="+mn-ea"/>
                <a:cs typeface="Arial Unicode MS" panose="020B0604020202020204" pitchFamily="34" charset="-120"/>
              </a:rPr>
              <a:t>→</a:t>
            </a:r>
            <a:r>
              <a:rPr lang="zh-TW" altLang="zh-TW" sz="2000" dirty="0">
                <a:latin typeface="+mn-ea"/>
                <a:cs typeface="Arial Unicode MS" panose="020B0604020202020204" pitchFamily="34" charset="-120"/>
              </a:rPr>
              <a:t>飯店</a:t>
            </a:r>
            <a:endParaRPr lang="en-US" altLang="zh-TW" sz="2000" dirty="0">
              <a:latin typeface="+mn-ea"/>
              <a:cs typeface="Arial Unicode MS" panose="020B0604020202020204" pitchFamily="34" charset="-120"/>
            </a:endParaRPr>
          </a:p>
          <a:p>
            <a:endParaRPr lang="zh-TW" altLang="zh-TW" sz="2000" dirty="0">
              <a:latin typeface="+mn-ea"/>
              <a:cs typeface="Arial Unicode MS" panose="020B0604020202020204" pitchFamily="34" charset="-120"/>
            </a:endParaRPr>
          </a:p>
          <a:p>
            <a:r>
              <a:rPr lang="en-US" altLang="zh-TW" sz="2000" dirty="0">
                <a:latin typeface="+mn-ea"/>
                <a:cs typeface="Arial Unicode MS" panose="020B0604020202020204" pitchFamily="34" charset="-120"/>
              </a:rPr>
              <a:t>D</a:t>
            </a:r>
            <a:r>
              <a:rPr lang="zh-TW" altLang="zh-TW" sz="2000" dirty="0">
                <a:latin typeface="+mn-ea"/>
                <a:cs typeface="Arial Unicode MS" panose="020B0604020202020204" pitchFamily="34" charset="-120"/>
              </a:rPr>
              <a:t>行程：飯店</a:t>
            </a:r>
            <a:r>
              <a:rPr lang="zh-TW" altLang="en-US" sz="2000" dirty="0">
                <a:latin typeface="+mn-ea"/>
                <a:cs typeface="Arial Unicode MS" panose="020B0604020202020204" pitchFamily="34" charset="-120"/>
              </a:rPr>
              <a:t>→</a:t>
            </a:r>
            <a:r>
              <a:rPr lang="zh-TW" altLang="zh-TW" sz="2000" dirty="0">
                <a:latin typeface="+mn-ea"/>
                <a:cs typeface="Arial Unicode MS" panose="020B0604020202020204" pitchFamily="34" charset="-120"/>
              </a:rPr>
              <a:t>九份</a:t>
            </a:r>
            <a:r>
              <a:rPr lang="zh-TW" altLang="en-US" sz="2000" dirty="0">
                <a:latin typeface="+mn-ea"/>
                <a:cs typeface="Arial Unicode MS" panose="020B0604020202020204" pitchFamily="34" charset="-120"/>
              </a:rPr>
              <a:t>→</a:t>
            </a:r>
            <a:r>
              <a:rPr lang="zh-TW" altLang="zh-TW" sz="2000" dirty="0">
                <a:latin typeface="+mn-ea"/>
                <a:cs typeface="Arial Unicode MS" panose="020B0604020202020204" pitchFamily="34" charset="-120"/>
              </a:rPr>
              <a:t>飯店</a:t>
            </a:r>
            <a:endParaRPr lang="en-US" altLang="zh-TW" sz="2000" dirty="0">
              <a:latin typeface="+mn-ea"/>
              <a:cs typeface="Arial Unicode MS" panose="020B0604020202020204" pitchFamily="34" charset="-120"/>
            </a:endParaRPr>
          </a:p>
          <a:p>
            <a:endParaRPr lang="zh-TW" altLang="zh-TW" sz="2000" dirty="0">
              <a:latin typeface="+mn-ea"/>
              <a:cs typeface="Arial Unicode MS" panose="020B0604020202020204" pitchFamily="34" charset="-120"/>
            </a:endParaRPr>
          </a:p>
          <a:p>
            <a:r>
              <a:rPr lang="en-US" altLang="zh-TW" sz="2000" dirty="0">
                <a:latin typeface="+mn-ea"/>
                <a:cs typeface="Arial Unicode MS" panose="020B0604020202020204" pitchFamily="34" charset="-120"/>
              </a:rPr>
              <a:t>E</a:t>
            </a:r>
            <a:r>
              <a:rPr lang="zh-TW" altLang="zh-TW" sz="2000" dirty="0">
                <a:latin typeface="+mn-ea"/>
                <a:cs typeface="Arial Unicode MS" panose="020B0604020202020204" pitchFamily="34" charset="-120"/>
              </a:rPr>
              <a:t>行程：飯店</a:t>
            </a:r>
            <a:r>
              <a:rPr lang="zh-TW" altLang="en-US" sz="2000" dirty="0">
                <a:latin typeface="+mn-ea"/>
                <a:cs typeface="Arial Unicode MS" panose="020B0604020202020204" pitchFamily="34" charset="-120"/>
              </a:rPr>
              <a:t>→</a:t>
            </a:r>
            <a:r>
              <a:rPr lang="zh-TW" altLang="zh-TW" sz="2000" dirty="0">
                <a:latin typeface="+mn-ea"/>
                <a:cs typeface="Arial Unicode MS" panose="020B0604020202020204" pitchFamily="34" charset="-120"/>
              </a:rPr>
              <a:t>中正紀念堂</a:t>
            </a:r>
            <a:r>
              <a:rPr lang="zh-TW" altLang="en-US" sz="2000" dirty="0">
                <a:latin typeface="+mn-ea"/>
                <a:cs typeface="Arial Unicode MS" panose="020B0604020202020204" pitchFamily="34" charset="-120"/>
              </a:rPr>
              <a:t>→</a:t>
            </a:r>
            <a:r>
              <a:rPr lang="zh-TW" altLang="zh-TW" sz="2000" dirty="0">
                <a:latin typeface="+mn-ea"/>
                <a:cs typeface="Arial Unicode MS" panose="020B0604020202020204" pitchFamily="34" charset="-120"/>
              </a:rPr>
              <a:t>台北</a:t>
            </a:r>
            <a:r>
              <a:rPr lang="en-US" altLang="zh-TW" sz="2000" dirty="0">
                <a:latin typeface="+mn-ea"/>
                <a:cs typeface="Arial Unicode MS" panose="020B0604020202020204" pitchFamily="34" charset="-120"/>
              </a:rPr>
              <a:t>101</a:t>
            </a:r>
            <a:r>
              <a:rPr lang="zh-TW" altLang="en-US" sz="2000" dirty="0">
                <a:latin typeface="+mn-ea"/>
                <a:cs typeface="Arial Unicode MS" panose="020B0604020202020204" pitchFamily="34" charset="-120"/>
              </a:rPr>
              <a:t> →</a:t>
            </a:r>
            <a:r>
              <a:rPr lang="zh-TW" altLang="zh-TW" sz="2000" dirty="0">
                <a:latin typeface="+mn-ea"/>
                <a:cs typeface="Arial Unicode MS" panose="020B0604020202020204" pitchFamily="34" charset="-120"/>
              </a:rPr>
              <a:t>陽明山</a:t>
            </a:r>
            <a:r>
              <a:rPr lang="zh-TW" altLang="en-US" sz="2000" dirty="0">
                <a:latin typeface="+mn-ea"/>
                <a:cs typeface="Arial Unicode MS" panose="020B0604020202020204" pitchFamily="34" charset="-120"/>
              </a:rPr>
              <a:t>→</a:t>
            </a:r>
            <a:r>
              <a:rPr lang="zh-TW" altLang="zh-TW" sz="2000" dirty="0">
                <a:latin typeface="+mn-ea"/>
                <a:cs typeface="Arial Unicode MS" panose="020B0604020202020204" pitchFamily="34" charset="-120"/>
              </a:rPr>
              <a:t>飯店</a:t>
            </a:r>
            <a:endParaRPr lang="en-US" altLang="zh-TW" sz="2000" dirty="0">
              <a:latin typeface="+mn-ea"/>
              <a:cs typeface="Arial Unicode MS" panose="020B0604020202020204" pitchFamily="34" charset="-120"/>
            </a:endParaRPr>
          </a:p>
          <a:p>
            <a:endParaRPr lang="en-US" altLang="zh-TW" sz="2000" dirty="0">
              <a:latin typeface="+mn-ea"/>
              <a:cs typeface="Arial Unicode MS" panose="020B0604020202020204" pitchFamily="34" charset="-120"/>
            </a:endParaRPr>
          </a:p>
          <a:p>
            <a:r>
              <a:rPr lang="en-US" altLang="zh-TW" sz="2000" dirty="0">
                <a:latin typeface="+mn-ea"/>
                <a:cs typeface="Arial Unicode MS" panose="020B0604020202020204" pitchFamily="34" charset="-120"/>
              </a:rPr>
              <a:t>F</a:t>
            </a:r>
            <a:r>
              <a:rPr lang="zh-TW" altLang="en-US" sz="2000" dirty="0">
                <a:latin typeface="+mn-ea"/>
                <a:cs typeface="Arial Unicode MS" panose="020B0604020202020204" pitchFamily="34" charset="-120"/>
              </a:rPr>
              <a:t>行程：飯店→陽明山温泉行程→陽明山夜景→飯店</a:t>
            </a:r>
            <a:endParaRPr lang="en-US" altLang="zh-TW" sz="2000" dirty="0">
              <a:latin typeface="+mn-ea"/>
              <a:cs typeface="Arial Unicode MS" panose="020B0604020202020204" pitchFamily="34" charset="-120"/>
            </a:endParaRPr>
          </a:p>
          <a:p>
            <a:endParaRPr lang="en-US" altLang="zh-TW" sz="2000" dirty="0">
              <a:latin typeface="+mn-ea"/>
              <a:cs typeface="Arial Unicode MS" panose="020B0604020202020204" pitchFamily="34" charset="-120"/>
            </a:endParaRPr>
          </a:p>
          <a:p>
            <a:r>
              <a:rPr lang="en-US" altLang="zh-TW" sz="2000" dirty="0">
                <a:latin typeface="+mn-ea"/>
                <a:cs typeface="Arial Unicode MS" panose="020B0604020202020204" pitchFamily="34" charset="-120"/>
              </a:rPr>
              <a:t>G</a:t>
            </a:r>
            <a:r>
              <a:rPr lang="zh-TW" altLang="en-US" sz="2000" dirty="0">
                <a:latin typeface="+mn-ea"/>
                <a:cs typeface="Arial Unicode MS" panose="020B0604020202020204" pitchFamily="34" charset="-120"/>
              </a:rPr>
              <a:t>行程：飯店→</a:t>
            </a:r>
            <a:r>
              <a:rPr lang="zh-TW" altLang="zh-TW" sz="2000" dirty="0">
                <a:latin typeface="+mn-ea"/>
                <a:cs typeface="Arial Unicode MS" panose="020B0604020202020204" pitchFamily="34" charset="-120"/>
              </a:rPr>
              <a:t>三峡祖師廟</a:t>
            </a:r>
            <a:r>
              <a:rPr lang="zh-TW" altLang="en-US" sz="2000" dirty="0">
                <a:latin typeface="+mn-ea"/>
                <a:cs typeface="Arial Unicode MS" panose="020B0604020202020204" pitchFamily="34" charset="-120"/>
              </a:rPr>
              <a:t>→</a:t>
            </a:r>
            <a:r>
              <a:rPr lang="zh-TW" altLang="zh-TW" sz="2000" dirty="0">
                <a:latin typeface="+mn-ea"/>
                <a:cs typeface="Arial Unicode MS" panose="020B0604020202020204" pitchFamily="34" charset="-120"/>
              </a:rPr>
              <a:t>三峡老街</a:t>
            </a:r>
            <a:r>
              <a:rPr lang="zh-TW" altLang="en-US" sz="2000" dirty="0">
                <a:latin typeface="+mn-ea"/>
                <a:cs typeface="Arial Unicode MS" panose="020B0604020202020204" pitchFamily="34" charset="-120"/>
              </a:rPr>
              <a:t>→</a:t>
            </a:r>
            <a:r>
              <a:rPr lang="zh-TW" altLang="zh-TW" sz="2000" dirty="0">
                <a:latin typeface="+mn-ea"/>
                <a:cs typeface="Arial Unicode MS" panose="020B0604020202020204" pitchFamily="34" charset="-120"/>
              </a:rPr>
              <a:t>鶯歌陶</a:t>
            </a:r>
            <a:r>
              <a:rPr lang="zh-TW" altLang="en-US" sz="2000" dirty="0">
                <a:latin typeface="+mn-ea"/>
                <a:cs typeface="Arial Unicode MS" panose="020B0604020202020204" pitchFamily="34" charset="-120"/>
              </a:rPr>
              <a:t>器街</a:t>
            </a:r>
            <a:r>
              <a:rPr lang="en-US" altLang="zh-TW" sz="2000" dirty="0">
                <a:latin typeface="+mn-ea"/>
                <a:cs typeface="Arial Unicode MS" panose="020B0604020202020204" pitchFamily="34" charset="-120"/>
              </a:rPr>
              <a:t>-</a:t>
            </a:r>
            <a:r>
              <a:rPr lang="zh-TW" altLang="en-US" sz="2000" dirty="0">
                <a:latin typeface="+mn-ea"/>
                <a:cs typeface="Arial Unicode MS" panose="020B0604020202020204" pitchFamily="34" charset="-120"/>
              </a:rPr>
              <a:t>飯店</a:t>
            </a:r>
            <a:endParaRPr lang="zh-TW" altLang="zh-TW" sz="2000" dirty="0">
              <a:latin typeface="+mn-ea"/>
              <a:cs typeface="Arial Unicode MS" panose="020B0604020202020204" pitchFamily="34" charset="-120"/>
            </a:endParaRPr>
          </a:p>
          <a:p>
            <a:endParaRPr lang="zh-TW" altLang="en-US" dirty="0"/>
          </a:p>
        </p:txBody>
      </p:sp>
      <p:sp>
        <p:nvSpPr>
          <p:cNvPr id="8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zh-TW" altLang="en-US" sz="2400" b="1" dirty="0">
                <a:solidFill>
                  <a:srgbClr val="0000FF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建議行程</a:t>
            </a:r>
            <a:r>
              <a:rPr lang="en-US" altLang="zh-TW" sz="2400" b="1" dirty="0">
                <a:solidFill>
                  <a:srgbClr val="0000FF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-</a:t>
            </a:r>
            <a:r>
              <a:rPr lang="zh-TW" altLang="en-US" sz="2400" b="1" dirty="0">
                <a:solidFill>
                  <a:srgbClr val="0000FF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台北篇</a:t>
            </a:r>
          </a:p>
        </p:txBody>
      </p:sp>
    </p:spTree>
    <p:extLst>
      <p:ext uri="{BB962C8B-B14F-4D97-AF65-F5344CB8AC3E}">
        <p14:creationId xmlns:p14="http://schemas.microsoft.com/office/powerpoint/2010/main" val="11277716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3312368" cy="562074"/>
          </a:xfrm>
        </p:spPr>
        <p:txBody>
          <a:bodyPr>
            <a:normAutofit/>
          </a:bodyPr>
          <a:lstStyle/>
          <a:p>
            <a:pPr algn="l"/>
            <a:r>
              <a:rPr lang="zh-TW" altLang="en-US" sz="2400" b="1" dirty="0">
                <a:solidFill>
                  <a:srgbClr val="0000FF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建議行程</a:t>
            </a:r>
            <a:r>
              <a:rPr lang="en-US" altLang="zh-TW" sz="2400" b="1" dirty="0">
                <a:solidFill>
                  <a:srgbClr val="0000FF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-</a:t>
            </a:r>
            <a:r>
              <a:rPr lang="zh-TW" altLang="en-US" sz="2400" b="1" dirty="0">
                <a:solidFill>
                  <a:srgbClr val="0000FF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新竹篇</a:t>
            </a:r>
          </a:p>
        </p:txBody>
      </p:sp>
      <p:sp>
        <p:nvSpPr>
          <p:cNvPr id="6" name="矩形 5"/>
          <p:cNvSpPr/>
          <p:nvPr/>
        </p:nvSpPr>
        <p:spPr>
          <a:xfrm>
            <a:off x="827584" y="1484784"/>
            <a:ext cx="8064896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zh-TW" altLang="en-US" dirty="0">
              <a:solidFill>
                <a:srgbClr val="FF0000"/>
              </a:solidFill>
            </a:endParaRPr>
          </a:p>
          <a:p>
            <a:r>
              <a:rPr lang="en-US" altLang="zh-TW" sz="2000" dirty="0">
                <a:latin typeface="+mn-ea"/>
                <a:cs typeface="Arial Unicode MS" panose="020B0604020202020204" pitchFamily="34" charset="-120"/>
              </a:rPr>
              <a:t>A</a:t>
            </a:r>
            <a:r>
              <a:rPr lang="zh-TW" altLang="zh-TW" sz="2000" dirty="0">
                <a:latin typeface="+mn-ea"/>
                <a:cs typeface="Arial Unicode MS" panose="020B0604020202020204" pitchFamily="34" charset="-120"/>
              </a:rPr>
              <a:t>行程</a:t>
            </a:r>
            <a:r>
              <a:rPr lang="zh-TW" altLang="en-US" sz="2000" dirty="0">
                <a:latin typeface="+mn-ea"/>
                <a:cs typeface="Arial Unicode MS" panose="020B0604020202020204" pitchFamily="34" charset="-120"/>
              </a:rPr>
              <a:t>：飯店→關西高平觀光果園→台灣紅茶公司→仙草生態博物館 </a:t>
            </a:r>
          </a:p>
          <a:p>
            <a:endParaRPr lang="zh-TW" altLang="zh-TW" sz="2000" dirty="0">
              <a:latin typeface="+mn-ea"/>
              <a:cs typeface="Arial Unicode MS" panose="020B0604020202020204" pitchFamily="34" charset="-120"/>
            </a:endParaRPr>
          </a:p>
          <a:p>
            <a:r>
              <a:rPr lang="en-US" altLang="zh-TW" sz="2000" dirty="0">
                <a:latin typeface="+mn-ea"/>
                <a:cs typeface="Arial Unicode MS" panose="020B0604020202020204" pitchFamily="34" charset="-120"/>
              </a:rPr>
              <a:t>B</a:t>
            </a:r>
            <a:r>
              <a:rPr lang="zh-TW" altLang="zh-TW" sz="2000" dirty="0">
                <a:latin typeface="+mn-ea"/>
                <a:cs typeface="Arial Unicode MS" panose="020B0604020202020204" pitchFamily="34" charset="-120"/>
              </a:rPr>
              <a:t>行程：</a:t>
            </a:r>
            <a:r>
              <a:rPr lang="zh-TW" altLang="en-US" sz="2000" dirty="0">
                <a:latin typeface="+mn-ea"/>
                <a:cs typeface="Arial Unicode MS" panose="020B0604020202020204" pitchFamily="34" charset="-120"/>
              </a:rPr>
              <a:t>飯店→湖口老街→</a:t>
            </a:r>
            <a:r>
              <a:rPr lang="en-US" altLang="zh-TW" sz="2000" dirty="0">
                <a:latin typeface="+mn-ea"/>
                <a:cs typeface="Arial Unicode MS" panose="020B0604020202020204" pitchFamily="34" charset="-120"/>
              </a:rPr>
              <a:t>The one </a:t>
            </a:r>
            <a:r>
              <a:rPr lang="zh-TW" altLang="en-US" sz="2000" dirty="0">
                <a:latin typeface="+mn-ea"/>
                <a:cs typeface="Arial Unicode MS" panose="020B0604020202020204" pitchFamily="34" charset="-120"/>
              </a:rPr>
              <a:t>南園人文客棧→九芎湖→新埔杮餅</a:t>
            </a:r>
          </a:p>
          <a:p>
            <a:endParaRPr lang="zh-TW" altLang="zh-TW" sz="2000" dirty="0">
              <a:latin typeface="+mn-ea"/>
              <a:cs typeface="Arial Unicode MS" panose="020B0604020202020204" pitchFamily="34" charset="-120"/>
            </a:endParaRPr>
          </a:p>
          <a:p>
            <a:r>
              <a:rPr lang="en-US" altLang="zh-TW" sz="2000" dirty="0">
                <a:latin typeface="+mn-ea"/>
                <a:cs typeface="Arial Unicode MS" panose="020B0604020202020204" pitchFamily="34" charset="-120"/>
              </a:rPr>
              <a:t>C</a:t>
            </a:r>
            <a:r>
              <a:rPr lang="zh-TW" altLang="zh-TW" sz="2000" dirty="0">
                <a:latin typeface="+mn-ea"/>
                <a:cs typeface="Arial Unicode MS" panose="020B0604020202020204" pitchFamily="34" charset="-120"/>
              </a:rPr>
              <a:t>行程：</a:t>
            </a:r>
            <a:r>
              <a:rPr lang="zh-TW" altLang="en-US" sz="2000" dirty="0">
                <a:latin typeface="+mn-ea"/>
                <a:cs typeface="Arial Unicode MS" panose="020B0604020202020204" pitchFamily="34" charset="-120"/>
              </a:rPr>
              <a:t>飯店→寶山水庫→峨嵋單車→北埔冷泉→北埔老街</a:t>
            </a:r>
            <a:r>
              <a:rPr lang="en-US" altLang="zh-TW" sz="2000" dirty="0">
                <a:latin typeface="+mn-ea"/>
                <a:cs typeface="Arial Unicode MS" panose="020B0604020202020204" pitchFamily="34" charset="-120"/>
              </a:rPr>
              <a:t>(</a:t>
            </a:r>
            <a:r>
              <a:rPr lang="zh-TW" altLang="en-US" sz="2000" dirty="0">
                <a:latin typeface="+mn-ea"/>
                <a:cs typeface="Arial Unicode MS" panose="020B0604020202020204" pitchFamily="34" charset="-120"/>
              </a:rPr>
              <a:t>擂茶</a:t>
            </a:r>
            <a:r>
              <a:rPr lang="en-US" altLang="zh-TW" sz="2000" dirty="0">
                <a:latin typeface="+mn-ea"/>
                <a:cs typeface="Arial Unicode MS" panose="020B0604020202020204" pitchFamily="34" charset="-120"/>
              </a:rPr>
              <a:t>DIY)</a:t>
            </a:r>
          </a:p>
          <a:p>
            <a:endParaRPr lang="zh-TW" altLang="zh-TW" sz="2000" dirty="0">
              <a:latin typeface="+mn-ea"/>
              <a:cs typeface="Arial Unicode MS" panose="020B0604020202020204" pitchFamily="34" charset="-120"/>
            </a:endParaRPr>
          </a:p>
          <a:p>
            <a:r>
              <a:rPr lang="en-US" altLang="zh-TW" sz="2000" dirty="0">
                <a:latin typeface="+mn-ea"/>
                <a:cs typeface="Arial Unicode MS" panose="020B0604020202020204" pitchFamily="34" charset="-120"/>
              </a:rPr>
              <a:t>D</a:t>
            </a:r>
            <a:r>
              <a:rPr lang="zh-TW" altLang="zh-TW" sz="2000" dirty="0">
                <a:latin typeface="+mn-ea"/>
                <a:cs typeface="Arial Unicode MS" panose="020B0604020202020204" pitchFamily="34" charset="-120"/>
              </a:rPr>
              <a:t>行程：</a:t>
            </a:r>
            <a:r>
              <a:rPr lang="zh-TW" altLang="en-US" sz="2000" dirty="0">
                <a:latin typeface="+mn-ea"/>
                <a:cs typeface="Arial Unicode MS" panose="020B0604020202020204" pitchFamily="34" charset="-120"/>
              </a:rPr>
              <a:t>飯店→主題樂園一日遊</a:t>
            </a:r>
            <a:r>
              <a:rPr lang="en-US" altLang="zh-TW" sz="2000" dirty="0">
                <a:latin typeface="+mn-ea"/>
                <a:cs typeface="Arial Unicode MS" panose="020B0604020202020204" pitchFamily="34" charset="-120"/>
              </a:rPr>
              <a:t>(</a:t>
            </a:r>
            <a:r>
              <a:rPr lang="zh-TW" altLang="en-US" sz="2000" dirty="0">
                <a:latin typeface="+mn-ea"/>
                <a:cs typeface="Arial Unicode MS" panose="020B0604020202020204" pitchFamily="34" charset="-120"/>
              </a:rPr>
              <a:t>六福村</a:t>
            </a:r>
            <a:r>
              <a:rPr lang="en-US" altLang="zh-TW" sz="2000" dirty="0">
                <a:latin typeface="+mn-ea"/>
                <a:cs typeface="Arial Unicode MS" panose="020B0604020202020204" pitchFamily="34" charset="-120"/>
              </a:rPr>
              <a:t>/</a:t>
            </a:r>
            <a:r>
              <a:rPr lang="zh-TW" altLang="en-US" sz="2000" dirty="0">
                <a:latin typeface="+mn-ea"/>
                <a:cs typeface="Arial Unicode MS" panose="020B0604020202020204" pitchFamily="34" charset="-120"/>
              </a:rPr>
              <a:t>小人國</a:t>
            </a:r>
            <a:r>
              <a:rPr lang="en-US" altLang="zh-TW" sz="2000" dirty="0">
                <a:latin typeface="+mn-ea"/>
                <a:cs typeface="Arial Unicode MS" panose="020B0604020202020204" pitchFamily="34" charset="-120"/>
              </a:rPr>
              <a:t>/</a:t>
            </a:r>
            <a:r>
              <a:rPr lang="zh-TW" altLang="en-US" sz="2000" dirty="0">
                <a:latin typeface="+mn-ea"/>
                <a:cs typeface="Arial Unicode MS" panose="020B0604020202020204" pitchFamily="34" charset="-120"/>
              </a:rPr>
              <a:t>綠世界生態農場</a:t>
            </a:r>
            <a:r>
              <a:rPr lang="en-US" altLang="zh-TW" sz="2000" dirty="0">
                <a:latin typeface="+mn-ea"/>
                <a:cs typeface="Arial Unicode MS" panose="020B0604020202020204" pitchFamily="34" charset="-120"/>
              </a:rPr>
              <a:t>)</a:t>
            </a:r>
          </a:p>
          <a:p>
            <a:endParaRPr lang="zh-TW" altLang="zh-TW" sz="2000" dirty="0">
              <a:latin typeface="+mn-ea"/>
              <a:cs typeface="Arial Unicode MS" panose="020B0604020202020204" pitchFamily="34" charset="-120"/>
            </a:endParaRPr>
          </a:p>
          <a:p>
            <a:r>
              <a:rPr lang="en-US" altLang="zh-TW" sz="2000" dirty="0">
                <a:latin typeface="+mn-ea"/>
                <a:cs typeface="Arial Unicode MS" panose="020B0604020202020204" pitchFamily="34" charset="-120"/>
              </a:rPr>
              <a:t>E</a:t>
            </a:r>
            <a:r>
              <a:rPr lang="zh-TW" altLang="zh-TW" sz="2000" dirty="0">
                <a:latin typeface="+mn-ea"/>
                <a:cs typeface="Arial Unicode MS" panose="020B0604020202020204" pitchFamily="34" charset="-120"/>
              </a:rPr>
              <a:t>行程：</a:t>
            </a:r>
            <a:r>
              <a:rPr lang="zh-TW" altLang="en-US" sz="2000" dirty="0">
                <a:latin typeface="+mn-ea"/>
                <a:cs typeface="Arial Unicode MS" panose="020B0604020202020204" pitchFamily="34" charset="-120"/>
              </a:rPr>
              <a:t>飯店→內灣老街→尖石薰衣草森林</a:t>
            </a:r>
          </a:p>
          <a:p>
            <a:endParaRPr lang="en-US" altLang="zh-TW" sz="2000" dirty="0">
              <a:latin typeface="+mn-ea"/>
              <a:cs typeface="Arial Unicode MS" panose="020B0604020202020204" pitchFamily="34" charset="-120"/>
            </a:endParaRPr>
          </a:p>
          <a:p>
            <a:r>
              <a:rPr lang="en-US" altLang="zh-TW" sz="2000" dirty="0">
                <a:latin typeface="+mn-ea"/>
                <a:cs typeface="Arial Unicode MS" panose="020B0604020202020204" pitchFamily="34" charset="-120"/>
              </a:rPr>
              <a:t>F</a:t>
            </a:r>
            <a:r>
              <a:rPr lang="zh-TW" altLang="en-US" sz="2000" dirty="0">
                <a:latin typeface="+mn-ea"/>
                <a:cs typeface="Arial Unicode MS" panose="020B0604020202020204" pitchFamily="34" charset="-120"/>
              </a:rPr>
              <a:t>行程：飯店→玻璃工藝博物館→新竹市立動物園→青青草原</a:t>
            </a:r>
            <a:endParaRPr lang="en-US" altLang="zh-TW" sz="2000" dirty="0">
              <a:latin typeface="+mn-ea"/>
              <a:cs typeface="Arial Unicode MS" panose="020B0604020202020204" pitchFamily="34" charset="-120"/>
            </a:endParaRPr>
          </a:p>
          <a:p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8124820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043608" y="1712996"/>
            <a:ext cx="7128792" cy="43140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高雄旅遊   </a:t>
            </a:r>
            <a:endParaRPr lang="en-US" altLang="zh-TW" dirty="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  <a:p>
            <a:endParaRPr lang="zh-TW" altLang="en-US" dirty="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  <a:p>
            <a:pPr marL="342900" indent="-342900">
              <a:lnSpc>
                <a:spcPts val="2200"/>
              </a:lnSpc>
              <a:buAutoNum type="alphaUcParenBoth"/>
            </a:pPr>
            <a:r>
              <a:rPr lang="zh-TW" altLang="en-US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 第一天：左營蓮池潭→電影圖書館→六合觀光夜市／新崛江商圈→</a:t>
            </a:r>
            <a:endParaRPr lang="en-US" altLang="zh-TW" dirty="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  <a:p>
            <a:pPr>
              <a:lnSpc>
                <a:spcPts val="2200"/>
              </a:lnSpc>
            </a:pPr>
            <a:r>
              <a:rPr lang="zh-TW" altLang="en-US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                     愛河愛之船→夜宿國賓</a:t>
            </a:r>
          </a:p>
          <a:p>
            <a:pPr>
              <a:lnSpc>
                <a:spcPts val="2200"/>
              </a:lnSpc>
            </a:pPr>
            <a:r>
              <a:rPr lang="zh-TW" altLang="en-US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      第二天：壽山動物園→真愛碼頭→駁二藝術特區→賦歸</a:t>
            </a:r>
          </a:p>
          <a:p>
            <a:pPr>
              <a:lnSpc>
                <a:spcPts val="2200"/>
              </a:lnSpc>
            </a:pPr>
            <a:endParaRPr lang="zh-TW" altLang="en-US" dirty="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  <a:p>
            <a:pPr>
              <a:lnSpc>
                <a:spcPts val="2200"/>
              </a:lnSpc>
            </a:pPr>
            <a:r>
              <a:rPr lang="en-US" altLang="zh-TW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(B) </a:t>
            </a:r>
            <a:r>
              <a:rPr lang="zh-TW" altLang="en-US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第一天：市立美術館→旗津→愛河漫步→夜宿國賓</a:t>
            </a:r>
          </a:p>
          <a:p>
            <a:pPr>
              <a:lnSpc>
                <a:spcPts val="2200"/>
              </a:lnSpc>
            </a:pPr>
            <a:r>
              <a:rPr lang="zh-TW" altLang="en-US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      第二天：夢時代購物中心→左營蓮池潭→賦歸</a:t>
            </a:r>
          </a:p>
          <a:p>
            <a:pPr>
              <a:lnSpc>
                <a:spcPts val="2200"/>
              </a:lnSpc>
            </a:pPr>
            <a:endParaRPr lang="zh-TW" altLang="en-US" dirty="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  <a:p>
            <a:pPr>
              <a:lnSpc>
                <a:spcPts val="2200"/>
              </a:lnSpc>
            </a:pPr>
            <a:r>
              <a:rPr lang="en-US" altLang="zh-TW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(C) </a:t>
            </a:r>
            <a:r>
              <a:rPr lang="zh-TW" altLang="en-US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第一天： 國立科學工藝博物館→西子灣風景區→打狗英雄領事館→</a:t>
            </a:r>
            <a:endParaRPr lang="en-US" altLang="zh-TW" dirty="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  <a:p>
            <a:pPr>
              <a:lnSpc>
                <a:spcPts val="2200"/>
              </a:lnSpc>
            </a:pPr>
            <a:r>
              <a:rPr lang="zh-TW" altLang="en-US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                     愛河愛之船→夜宿國賓</a:t>
            </a:r>
          </a:p>
          <a:p>
            <a:pPr>
              <a:lnSpc>
                <a:spcPts val="2200"/>
              </a:lnSpc>
            </a:pPr>
            <a:r>
              <a:rPr lang="zh-TW" altLang="en-US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      第二天： 義大遊樂世界→賦歸</a:t>
            </a:r>
          </a:p>
          <a:p>
            <a:pPr>
              <a:lnSpc>
                <a:spcPts val="2200"/>
              </a:lnSpc>
            </a:pPr>
            <a:endParaRPr lang="zh-TW" altLang="en-US" dirty="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  <a:p>
            <a:pPr>
              <a:lnSpc>
                <a:spcPts val="2200"/>
              </a:lnSpc>
            </a:pPr>
            <a:r>
              <a:rPr lang="en-US" altLang="zh-TW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(D) </a:t>
            </a:r>
            <a:r>
              <a:rPr lang="zh-TW" altLang="en-US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第一天：美濃客家文物館→月世界→愛河漫步→夜宿國賓</a:t>
            </a:r>
          </a:p>
          <a:p>
            <a:pPr>
              <a:lnSpc>
                <a:spcPts val="2200"/>
              </a:lnSpc>
            </a:pPr>
            <a:r>
              <a:rPr lang="zh-TW" altLang="en-US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      第二天：佛陀紀念館→賦歸</a:t>
            </a:r>
          </a:p>
        </p:txBody>
      </p:sp>
      <p:sp>
        <p:nvSpPr>
          <p:cNvPr id="5" name="標題 1"/>
          <p:cNvSpPr>
            <a:spLocks noGrp="1"/>
          </p:cNvSpPr>
          <p:nvPr>
            <p:ph type="title"/>
          </p:nvPr>
        </p:nvSpPr>
        <p:spPr>
          <a:xfrm>
            <a:off x="755576" y="692696"/>
            <a:ext cx="2736304" cy="562074"/>
          </a:xfrm>
        </p:spPr>
        <p:txBody>
          <a:bodyPr>
            <a:normAutofit/>
          </a:bodyPr>
          <a:lstStyle/>
          <a:p>
            <a:pPr algn="l"/>
            <a:r>
              <a:rPr lang="zh-TW" altLang="en-US" sz="2400" dirty="0">
                <a:solidFill>
                  <a:srgbClr val="0000FF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建議行程 </a:t>
            </a:r>
            <a:r>
              <a:rPr lang="en-US" altLang="zh-TW" sz="2400" dirty="0">
                <a:solidFill>
                  <a:srgbClr val="0000FF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-</a:t>
            </a:r>
            <a:r>
              <a:rPr lang="zh-TW" altLang="en-US" sz="2400" dirty="0">
                <a:solidFill>
                  <a:srgbClr val="0000FF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 高雄篇</a:t>
            </a:r>
          </a:p>
        </p:txBody>
      </p:sp>
    </p:spTree>
    <p:extLst>
      <p:ext uri="{BB962C8B-B14F-4D97-AF65-F5344CB8AC3E}">
        <p14:creationId xmlns:p14="http://schemas.microsoft.com/office/powerpoint/2010/main" val="32394049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自訂設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4038</TotalTime>
  <Words>1740</Words>
  <Application>Microsoft Office PowerPoint</Application>
  <PresentationFormat>如螢幕大小 (4:3)</PresentationFormat>
  <Paragraphs>240</Paragraphs>
  <Slides>9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3</vt:i4>
      </vt:variant>
      <vt:variant>
        <vt:lpstr>投影片標題</vt:lpstr>
      </vt:variant>
      <vt:variant>
        <vt:i4>9</vt:i4>
      </vt:variant>
    </vt:vector>
  </HeadingPairs>
  <TitlesOfParts>
    <vt:vector size="12" baseType="lpstr">
      <vt:lpstr>Office 佈景主題</vt:lpstr>
      <vt:lpstr>自訂設計</vt:lpstr>
      <vt:lpstr>1_Office 佈景主題</vt:lpstr>
      <vt:lpstr>PowerPoint 簡報</vt:lpstr>
      <vt:lpstr>國民旅遊卡 - 樂活自由GO </vt:lpstr>
      <vt:lpstr>PowerPoint 簡報</vt:lpstr>
      <vt:lpstr>PowerPoint 簡報</vt:lpstr>
      <vt:lpstr>PowerPoint 簡報</vt:lpstr>
      <vt:lpstr>PowerPoint 簡報</vt:lpstr>
      <vt:lpstr>建議行程- 台北篇</vt:lpstr>
      <vt:lpstr>建議行程- 新竹篇</vt:lpstr>
      <vt:lpstr>建議行程 -  高雄篇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國民旅遊卡</dc:title>
  <dc:creator>u3155</dc:creator>
  <cp:lastModifiedBy>nancy.tseng(曾瑜鈞)</cp:lastModifiedBy>
  <cp:revision>157</cp:revision>
  <cp:lastPrinted>2018-03-07T03:28:00Z</cp:lastPrinted>
  <dcterms:created xsi:type="dcterms:W3CDTF">2015-08-05T00:45:03Z</dcterms:created>
  <dcterms:modified xsi:type="dcterms:W3CDTF">2019-02-15T02:20:06Z</dcterms:modified>
</cp:coreProperties>
</file>